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3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505" autoAdjust="0"/>
  </p:normalViewPr>
  <p:slideViewPr>
    <p:cSldViewPr snapToGrid="0">
      <p:cViewPr varScale="1">
        <p:scale>
          <a:sx n="100" d="100"/>
          <a:sy n="100" d="100"/>
        </p:scale>
        <p:origin x="9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EB8D0-708A-4A42-9E33-D53B5CF79CD2}" type="datetimeFigureOut">
              <a:rPr lang="zh-CN" altLang="en-US" smtClean="0"/>
              <a:t>2018/9/19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6B72F-F80F-49AA-B058-12D0285AD5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705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edis.io/commands/setnx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 </a:t>
            </a:r>
            <a:r>
              <a:rPr lang="en-US" altLang="zh-CN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SETNX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returns </a:t>
            </a:r>
            <a:r>
              <a:rPr lang="en-US" altLang="zh-CN" dirty="0" smtClean="0"/>
              <a:t>1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the client acquired the lock</a:t>
            </a:r>
          </a:p>
          <a:p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 </a:t>
            </a:r>
            <a:r>
              <a:rPr lang="en-US" altLang="zh-CN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SETNX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returns </a:t>
            </a:r>
            <a:r>
              <a:rPr lang="en-US" altLang="zh-CN" dirty="0" smtClean="0"/>
              <a:t>0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the key is already locked by some other client. We can either return to the caller if it's a non blocking lock, or enter a loop retrying to hold the lock until we succeed or some kind of timeout expires.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6B72F-F80F-49AA-B058-12D0285AD54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56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6B72F-F80F-49AA-B058-12D0285AD54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5762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6B72F-F80F-49AA-B058-12D0285AD540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22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6B72F-F80F-49AA-B058-12D0285AD540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9669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6B72F-F80F-49AA-B058-12D0285AD54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1021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6B72F-F80F-49AA-B058-12D0285AD540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8247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038E-9EC4-4924-975D-F56FCA1E370A}" type="datetimeFigureOut">
              <a:rPr lang="zh-CN" altLang="en-US" smtClean="0"/>
              <a:t>2018/9/19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4915-C41A-4A1F-B3A9-A159F7E328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026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038E-9EC4-4924-975D-F56FCA1E370A}" type="datetimeFigureOut">
              <a:rPr lang="zh-CN" altLang="en-US" smtClean="0"/>
              <a:t>2018/9/19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4915-C41A-4A1F-B3A9-A159F7E328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3498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038E-9EC4-4924-975D-F56FCA1E370A}" type="datetimeFigureOut">
              <a:rPr lang="zh-CN" altLang="en-US" smtClean="0"/>
              <a:t>2018/9/19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4915-C41A-4A1F-B3A9-A159F7E328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1024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0" y="560435"/>
            <a:ext cx="3087232" cy="529772"/>
            <a:chOff x="0" y="284389"/>
            <a:chExt cx="1692275" cy="529772"/>
          </a:xfrm>
        </p:grpSpPr>
        <p:sp>
          <p:nvSpPr>
            <p:cNvPr id="3" name="矩形 2"/>
            <p:cNvSpPr/>
            <p:nvPr/>
          </p:nvSpPr>
          <p:spPr>
            <a:xfrm>
              <a:off x="0" y="284389"/>
              <a:ext cx="1511300" cy="529772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1577975" y="284389"/>
              <a:ext cx="114300" cy="529772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cxnSp>
        <p:nvCxnSpPr>
          <p:cNvPr id="5" name="直接连接符 4"/>
          <p:cNvCxnSpPr/>
          <p:nvPr userDrawn="1"/>
        </p:nvCxnSpPr>
        <p:spPr>
          <a:xfrm flipV="1">
            <a:off x="-1" y="1025376"/>
            <a:ext cx="12192001" cy="64831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558807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038E-9EC4-4924-975D-F56FCA1E370A}" type="datetimeFigureOut">
              <a:rPr lang="zh-CN" altLang="en-US" smtClean="0"/>
              <a:t>2018/9/19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4915-C41A-4A1F-B3A9-A159F7E328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779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038E-9EC4-4924-975D-F56FCA1E370A}" type="datetimeFigureOut">
              <a:rPr lang="zh-CN" altLang="en-US" smtClean="0"/>
              <a:t>2018/9/19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4915-C41A-4A1F-B3A9-A159F7E328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3805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038E-9EC4-4924-975D-F56FCA1E370A}" type="datetimeFigureOut">
              <a:rPr lang="zh-CN" altLang="en-US" smtClean="0"/>
              <a:t>2018/9/19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4915-C41A-4A1F-B3A9-A159F7E328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9886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038E-9EC4-4924-975D-F56FCA1E370A}" type="datetimeFigureOut">
              <a:rPr lang="zh-CN" altLang="en-US" smtClean="0"/>
              <a:t>2018/9/19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4915-C41A-4A1F-B3A9-A159F7E328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6944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038E-9EC4-4924-975D-F56FCA1E370A}" type="datetimeFigureOut">
              <a:rPr lang="zh-CN" altLang="en-US" smtClean="0"/>
              <a:t>2018/9/19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4915-C41A-4A1F-B3A9-A159F7E328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102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038E-9EC4-4924-975D-F56FCA1E370A}" type="datetimeFigureOut">
              <a:rPr lang="zh-CN" altLang="en-US" smtClean="0"/>
              <a:t>2018/9/19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4915-C41A-4A1F-B3A9-A159F7E328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358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038E-9EC4-4924-975D-F56FCA1E370A}" type="datetimeFigureOut">
              <a:rPr lang="zh-CN" altLang="en-US" smtClean="0"/>
              <a:t>2018/9/19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4915-C41A-4A1F-B3A9-A159F7E328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693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038E-9EC4-4924-975D-F56FCA1E370A}" type="datetimeFigureOut">
              <a:rPr lang="zh-CN" altLang="en-US" smtClean="0"/>
              <a:t>2018/9/19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4915-C41A-4A1F-B3A9-A159F7E328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3806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9038E-9EC4-4924-975D-F56FCA1E370A}" type="datetimeFigureOut">
              <a:rPr lang="zh-CN" altLang="en-US" smtClean="0"/>
              <a:t>2018/9/19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94915-C41A-4A1F-B3A9-A159F7E328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5115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redis.io/topics/distlock" TargetMode="External"/><Relationship Id="rId2" Type="http://schemas.openxmlformats.org/officeDocument/2006/relationships/hyperlink" Target="https://redis.io/commands/setnx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zhangtielei.com/posts/blog-redlock-reasoning.html" TargetMode="External"/><Relationship Id="rId5" Type="http://schemas.openxmlformats.org/officeDocument/2006/relationships/hyperlink" Target="http://antirez.com/news/101" TargetMode="External"/><Relationship Id="rId4" Type="http://schemas.openxmlformats.org/officeDocument/2006/relationships/hyperlink" Target="https://martin.kleppmann.com/2016/02/08/how-to-do-distributed-locking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6754" y="640080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chemeClr val="bg1"/>
                </a:solidFill>
              </a:rPr>
              <a:t>Redis</a:t>
            </a:r>
            <a:r>
              <a:rPr lang="en-US" altLang="zh-CN" dirty="0" smtClean="0">
                <a:solidFill>
                  <a:schemeClr val="bg1"/>
                </a:solidFill>
              </a:rPr>
              <a:t> </a:t>
            </a:r>
            <a:r>
              <a:rPr lang="zh-CN" altLang="en-US" dirty="0" smtClean="0">
                <a:solidFill>
                  <a:schemeClr val="bg1"/>
                </a:solidFill>
              </a:rPr>
              <a:t>单机版锁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9" name="圆柱形 8"/>
          <p:cNvSpPr/>
          <p:nvPr/>
        </p:nvSpPr>
        <p:spPr>
          <a:xfrm>
            <a:off x="855616" y="1672045"/>
            <a:ext cx="1162595" cy="96665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Redis</a:t>
            </a:r>
            <a:endParaRPr lang="zh-CN" altLang="en-US" dirty="0"/>
          </a:p>
        </p:txBody>
      </p:sp>
      <p:cxnSp>
        <p:nvCxnSpPr>
          <p:cNvPr id="14" name="直接箭头连接符 13"/>
          <p:cNvCxnSpPr/>
          <p:nvPr/>
        </p:nvCxnSpPr>
        <p:spPr>
          <a:xfrm>
            <a:off x="2142309" y="2155371"/>
            <a:ext cx="8699862" cy="0"/>
          </a:xfrm>
          <a:prstGeom prst="straightConnector1">
            <a:avLst/>
          </a:prstGeom>
          <a:ln w="28575"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10204175" y="1672045"/>
            <a:ext cx="755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时间</a:t>
            </a:r>
            <a:endParaRPr lang="zh-CN" altLang="en-US" dirty="0"/>
          </a:p>
        </p:txBody>
      </p:sp>
      <p:sp>
        <p:nvSpPr>
          <p:cNvPr id="17" name="笑脸 16"/>
          <p:cNvSpPr/>
          <p:nvPr/>
        </p:nvSpPr>
        <p:spPr>
          <a:xfrm>
            <a:off x="1004595" y="3033701"/>
            <a:ext cx="864636" cy="86463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1600" dirty="0" smtClean="0"/>
          </a:p>
          <a:p>
            <a:pPr algn="ctr"/>
            <a:endParaRPr lang="zh-CN" altLang="en-US" sz="1600" dirty="0"/>
          </a:p>
        </p:txBody>
      </p:sp>
      <p:cxnSp>
        <p:nvCxnSpPr>
          <p:cNvPr id="24" name="直接箭头连接符 23"/>
          <p:cNvCxnSpPr/>
          <p:nvPr/>
        </p:nvCxnSpPr>
        <p:spPr>
          <a:xfrm>
            <a:off x="2142309" y="3466019"/>
            <a:ext cx="8699862" cy="0"/>
          </a:xfrm>
          <a:prstGeom prst="straightConnector1">
            <a:avLst/>
          </a:prstGeom>
          <a:ln w="28575"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>
            <a:off x="2142309" y="4725659"/>
            <a:ext cx="8699862" cy="0"/>
          </a:xfrm>
          <a:prstGeom prst="straightConnector1">
            <a:avLst/>
          </a:prstGeom>
          <a:ln w="28575"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笑脸 25"/>
          <p:cNvSpPr/>
          <p:nvPr/>
        </p:nvSpPr>
        <p:spPr>
          <a:xfrm>
            <a:off x="1004595" y="4293341"/>
            <a:ext cx="864636" cy="86463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1600" dirty="0" smtClean="0"/>
          </a:p>
          <a:p>
            <a:pPr algn="ctr"/>
            <a:endParaRPr lang="zh-CN" altLang="en-US" sz="1600" dirty="0"/>
          </a:p>
        </p:txBody>
      </p:sp>
      <p:sp>
        <p:nvSpPr>
          <p:cNvPr id="27" name="文本框 26"/>
          <p:cNvSpPr txBox="1"/>
          <p:nvPr/>
        </p:nvSpPr>
        <p:spPr>
          <a:xfrm>
            <a:off x="1004595" y="3898337"/>
            <a:ext cx="1013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Client 1</a:t>
            </a:r>
            <a:endParaRPr lang="zh-CN" altLang="en-US" dirty="0"/>
          </a:p>
        </p:txBody>
      </p:sp>
      <p:sp>
        <p:nvSpPr>
          <p:cNvPr id="28" name="文本框 27"/>
          <p:cNvSpPr txBox="1"/>
          <p:nvPr/>
        </p:nvSpPr>
        <p:spPr>
          <a:xfrm>
            <a:off x="1004595" y="5183649"/>
            <a:ext cx="1013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Client 2</a:t>
            </a:r>
            <a:endParaRPr lang="zh-CN" altLang="en-US" dirty="0"/>
          </a:p>
        </p:txBody>
      </p:sp>
      <p:cxnSp>
        <p:nvCxnSpPr>
          <p:cNvPr id="30" name="直接箭头连接符 29"/>
          <p:cNvCxnSpPr/>
          <p:nvPr/>
        </p:nvCxnSpPr>
        <p:spPr>
          <a:xfrm flipV="1">
            <a:off x="2717074" y="2155371"/>
            <a:ext cx="927274" cy="131064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2243494" y="2531165"/>
            <a:ext cx="1082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SETNX key &lt;time T&gt; </a:t>
            </a:r>
            <a:endParaRPr lang="zh-CN" altLang="en-US" sz="1400" dirty="0"/>
          </a:p>
        </p:txBody>
      </p:sp>
      <p:cxnSp>
        <p:nvCxnSpPr>
          <p:cNvPr id="33" name="直接箭头连接符 32"/>
          <p:cNvCxnSpPr/>
          <p:nvPr/>
        </p:nvCxnSpPr>
        <p:spPr>
          <a:xfrm>
            <a:off x="9859617" y="1397726"/>
            <a:ext cx="0" cy="716160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4" name="文本框 33"/>
          <p:cNvSpPr txBox="1"/>
          <p:nvPr/>
        </p:nvSpPr>
        <p:spPr>
          <a:xfrm>
            <a:off x="8984972" y="1596509"/>
            <a:ext cx="834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time T</a:t>
            </a:r>
            <a:endParaRPr lang="zh-CN" altLang="en-US" dirty="0"/>
          </a:p>
        </p:txBody>
      </p:sp>
      <p:cxnSp>
        <p:nvCxnSpPr>
          <p:cNvPr id="36" name="直接箭头连接符 35"/>
          <p:cNvCxnSpPr/>
          <p:nvPr/>
        </p:nvCxnSpPr>
        <p:spPr>
          <a:xfrm>
            <a:off x="3644348" y="2155371"/>
            <a:ext cx="583095" cy="131064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7" name="文本框 36"/>
          <p:cNvSpPr txBox="1"/>
          <p:nvPr/>
        </p:nvSpPr>
        <p:spPr>
          <a:xfrm>
            <a:off x="4015407" y="2646518"/>
            <a:ext cx="1082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OK</a:t>
            </a:r>
            <a:endParaRPr lang="zh-CN" altLang="en-US" sz="1400" dirty="0"/>
          </a:p>
        </p:txBody>
      </p:sp>
      <p:cxnSp>
        <p:nvCxnSpPr>
          <p:cNvPr id="39" name="直接连接符 38"/>
          <p:cNvCxnSpPr/>
          <p:nvPr/>
        </p:nvCxnSpPr>
        <p:spPr>
          <a:xfrm>
            <a:off x="3670852" y="2155371"/>
            <a:ext cx="6188765" cy="0"/>
          </a:xfrm>
          <a:prstGeom prst="line">
            <a:avLst/>
          </a:prstGeom>
          <a:ln w="28575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/>
          <p:nvPr/>
        </p:nvCxnSpPr>
        <p:spPr>
          <a:xfrm flipV="1">
            <a:off x="4850296" y="2155371"/>
            <a:ext cx="1258956" cy="2570288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2" name="文本框 41"/>
          <p:cNvSpPr txBox="1"/>
          <p:nvPr/>
        </p:nvSpPr>
        <p:spPr>
          <a:xfrm>
            <a:off x="4184796" y="3821393"/>
            <a:ext cx="1082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SETNX key &lt;time T2&gt; </a:t>
            </a:r>
            <a:endParaRPr lang="zh-CN" altLang="en-US" sz="1400" dirty="0"/>
          </a:p>
        </p:txBody>
      </p:sp>
      <p:cxnSp>
        <p:nvCxnSpPr>
          <p:cNvPr id="44" name="直接箭头连接符 43"/>
          <p:cNvCxnSpPr/>
          <p:nvPr/>
        </p:nvCxnSpPr>
        <p:spPr>
          <a:xfrm>
            <a:off x="6109252" y="2155371"/>
            <a:ext cx="1099929" cy="2570288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5" name="文本框 44"/>
          <p:cNvSpPr txBox="1"/>
          <p:nvPr/>
        </p:nvSpPr>
        <p:spPr>
          <a:xfrm>
            <a:off x="7085222" y="3904194"/>
            <a:ext cx="1082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FAIL</a:t>
            </a:r>
            <a:endParaRPr lang="zh-CN" altLang="en-US" sz="1400" dirty="0"/>
          </a:p>
        </p:txBody>
      </p:sp>
      <p:cxnSp>
        <p:nvCxnSpPr>
          <p:cNvPr id="46" name="直接箭头连接符 45"/>
          <p:cNvCxnSpPr/>
          <p:nvPr/>
        </p:nvCxnSpPr>
        <p:spPr>
          <a:xfrm flipV="1">
            <a:off x="7439533" y="2145082"/>
            <a:ext cx="927274" cy="131064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7" name="文本框 46"/>
          <p:cNvSpPr txBox="1"/>
          <p:nvPr/>
        </p:nvSpPr>
        <p:spPr>
          <a:xfrm>
            <a:off x="7085223" y="2644555"/>
            <a:ext cx="1082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DEL KEY</a:t>
            </a:r>
            <a:endParaRPr lang="zh-CN" altLang="en-US" sz="1400" dirty="0"/>
          </a:p>
        </p:txBody>
      </p:sp>
      <p:sp>
        <p:nvSpPr>
          <p:cNvPr id="49" name="文本框 48"/>
          <p:cNvSpPr txBox="1"/>
          <p:nvPr/>
        </p:nvSpPr>
        <p:spPr>
          <a:xfrm>
            <a:off x="7626622" y="5552981"/>
            <a:ext cx="39891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 smtClean="0"/>
              <a:t>如果 </a:t>
            </a:r>
            <a:r>
              <a:rPr lang="en-US" altLang="zh-CN" sz="1600" dirty="0" smtClean="0"/>
              <a:t>SETNX </a:t>
            </a:r>
            <a:r>
              <a:rPr lang="zh-CN" altLang="en-US" sz="1600" dirty="0" smtClean="0"/>
              <a:t>返回 </a:t>
            </a:r>
            <a:r>
              <a:rPr lang="en-US" altLang="zh-CN" sz="1600" dirty="0" smtClean="0"/>
              <a:t>0</a:t>
            </a:r>
            <a:r>
              <a:rPr lang="zh-CN" altLang="en-US" sz="1600" dirty="0" smtClean="0"/>
              <a:t>，则表示已被占有</a:t>
            </a:r>
            <a:endParaRPr lang="en-US" altLang="zh-CN" sz="160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Client </a:t>
            </a:r>
            <a:r>
              <a:rPr lang="zh-CN" altLang="en-US" sz="1600" dirty="0" smtClean="0"/>
              <a:t>通过发送 </a:t>
            </a:r>
            <a:r>
              <a:rPr lang="en-US" altLang="zh-CN" sz="1600" dirty="0" smtClean="0"/>
              <a:t>DEL </a:t>
            </a:r>
            <a:r>
              <a:rPr lang="zh-CN" altLang="en-US" sz="1600" dirty="0" smtClean="0"/>
              <a:t>命令主动释放锁</a:t>
            </a:r>
            <a:endParaRPr lang="en-US" altLang="zh-CN" sz="1600" dirty="0" smtClean="0"/>
          </a:p>
        </p:txBody>
      </p:sp>
    </p:spTree>
    <p:extLst>
      <p:ext uri="{BB962C8B-B14F-4D97-AF65-F5344CB8AC3E}">
        <p14:creationId xmlns:p14="http://schemas.microsoft.com/office/powerpoint/2010/main" val="125159322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6754" y="640080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chemeClr val="bg1"/>
                </a:solidFill>
              </a:rPr>
              <a:t>Redlock</a:t>
            </a:r>
            <a:r>
              <a:rPr lang="en-US" altLang="zh-CN" dirty="0" smtClean="0">
                <a:solidFill>
                  <a:schemeClr val="bg1"/>
                </a:solidFill>
              </a:rPr>
              <a:t> </a:t>
            </a:r>
            <a:r>
              <a:rPr lang="zh-CN" altLang="en-US" dirty="0" smtClean="0">
                <a:solidFill>
                  <a:schemeClr val="bg1"/>
                </a:solidFill>
              </a:rPr>
              <a:t>算法 </a:t>
            </a:r>
            <a:r>
              <a:rPr lang="en-US" altLang="zh-CN" dirty="0" smtClean="0">
                <a:solidFill>
                  <a:schemeClr val="bg1"/>
                </a:solidFill>
              </a:rPr>
              <a:t>– </a:t>
            </a:r>
            <a:r>
              <a:rPr lang="zh-CN" altLang="en-US" dirty="0">
                <a:solidFill>
                  <a:schemeClr val="bg1"/>
                </a:solidFill>
              </a:rPr>
              <a:t>缺陷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557212" y="1414463"/>
            <a:ext cx="9958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Client </a:t>
            </a:r>
            <a:r>
              <a:rPr lang="zh-CN" altLang="en-US" sz="2400" dirty="0" smtClean="0"/>
              <a:t>获取锁后，长时间阻塞</a:t>
            </a:r>
            <a:endParaRPr lang="en-US" altLang="zh-CN" sz="200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12" y="2226408"/>
            <a:ext cx="8567738" cy="3115541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57211" y="5604271"/>
            <a:ext cx="99583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/>
              <a:t>即使锁服务本身是没有问题的，而仅仅是客户端有长时间</a:t>
            </a:r>
            <a:r>
              <a:rPr lang="zh-CN" altLang="en-US" sz="1600" dirty="0" smtClean="0"/>
              <a:t>的 </a:t>
            </a:r>
            <a:r>
              <a:rPr lang="en-US" altLang="zh-CN" sz="1600" dirty="0" smtClean="0"/>
              <a:t>pause </a:t>
            </a:r>
            <a:r>
              <a:rPr lang="zh-CN" altLang="en-US" sz="1600" dirty="0" smtClean="0"/>
              <a:t>或</a:t>
            </a:r>
            <a:r>
              <a:rPr lang="zh-CN" altLang="en-US" sz="1600" dirty="0"/>
              <a:t>网络延迟，仍然会造成两个客户端同时访问共享资源的冲突情况发生</a:t>
            </a:r>
            <a:endParaRPr lang="en-US" altLang="zh-CN" sz="1600" dirty="0"/>
          </a:p>
        </p:txBody>
      </p:sp>
    </p:spTree>
    <p:extLst>
      <p:ext uri="{BB962C8B-B14F-4D97-AF65-F5344CB8AC3E}">
        <p14:creationId xmlns:p14="http://schemas.microsoft.com/office/powerpoint/2010/main" val="1101050631"/>
      </p:ext>
    </p:extLst>
  </p:cSld>
  <p:clrMapOvr>
    <a:masterClrMapping/>
  </p:clrMapOvr>
  <p:transition spd="med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6754" y="640080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F</a:t>
            </a:r>
            <a:r>
              <a:rPr lang="en-US" altLang="zh-CN" dirty="0" smtClean="0">
                <a:solidFill>
                  <a:schemeClr val="bg1"/>
                </a:solidFill>
              </a:rPr>
              <a:t>encing Token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57212" y="1414463"/>
            <a:ext cx="9958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Client </a:t>
            </a:r>
            <a:r>
              <a:rPr lang="zh-CN" altLang="en-US" sz="2400" dirty="0" smtClean="0"/>
              <a:t>访问共享资源时，验证带上锁返回的 </a:t>
            </a:r>
            <a:r>
              <a:rPr lang="en-US" altLang="zh-CN" sz="2400" dirty="0" smtClean="0"/>
              <a:t>Token</a:t>
            </a:r>
            <a:endParaRPr lang="en-US" altLang="zh-CN" sz="20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11" y="2224800"/>
            <a:ext cx="8563502" cy="31140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57211" y="5604271"/>
            <a:ext cx="9958387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 smtClean="0"/>
              <a:t>* </a:t>
            </a:r>
            <a:r>
              <a:rPr lang="en-US" altLang="zh-CN" sz="1600" dirty="0" err="1" smtClean="0"/>
              <a:t>Redlock</a:t>
            </a:r>
            <a:r>
              <a:rPr lang="en-US" altLang="zh-CN" sz="1600" dirty="0" smtClean="0"/>
              <a:t> </a:t>
            </a:r>
            <a:r>
              <a:rPr lang="zh-CN" altLang="en-US" sz="1600" dirty="0" smtClean="0"/>
              <a:t>算法中生成的随机字符串 </a:t>
            </a:r>
            <a:r>
              <a:rPr lang="en-US" altLang="zh-CN" sz="1600" dirty="0" smtClean="0"/>
              <a:t>SET key &lt;random&gt;</a:t>
            </a:r>
            <a:r>
              <a:rPr lang="zh-CN" altLang="en-US" sz="1600" dirty="0" smtClean="0"/>
              <a:t>，也可以用来做为验证 </a:t>
            </a:r>
            <a:r>
              <a:rPr lang="en-US" altLang="zh-CN" sz="1600" dirty="0" smtClean="0"/>
              <a:t>Token</a:t>
            </a:r>
            <a:endParaRPr lang="en-US" altLang="zh-CN" sz="1600" dirty="0"/>
          </a:p>
        </p:txBody>
      </p:sp>
    </p:spTree>
    <p:extLst>
      <p:ext uri="{BB962C8B-B14F-4D97-AF65-F5344CB8AC3E}">
        <p14:creationId xmlns:p14="http://schemas.microsoft.com/office/powerpoint/2010/main" val="1107297342"/>
      </p:ext>
    </p:extLst>
  </p:cSld>
  <p:clrMapOvr>
    <a:masterClrMapping/>
  </p:clrMapOvr>
  <p:transition spd="med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6754" y="640080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参考链接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57213" y="1414463"/>
            <a:ext cx="1012983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2000" dirty="0" err="1" smtClean="0">
                <a:hlinkClick r:id="rId2"/>
              </a:rPr>
              <a:t>Redis</a:t>
            </a:r>
            <a:r>
              <a:rPr lang="en-US" altLang="zh-CN" sz="2000" dirty="0" smtClean="0">
                <a:hlinkClick r:id="rId2"/>
              </a:rPr>
              <a:t> </a:t>
            </a:r>
            <a:r>
              <a:rPr lang="en-US" altLang="zh-CN" sz="2000" dirty="0" smtClean="0">
                <a:hlinkClick r:id="rId2"/>
              </a:rPr>
              <a:t>SETNX</a:t>
            </a:r>
            <a:endParaRPr lang="en-US" altLang="zh-CN" sz="200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2000" dirty="0" smtClean="0">
                <a:hlinkClick r:id="rId3"/>
              </a:rPr>
              <a:t>Distributed locks with </a:t>
            </a:r>
            <a:r>
              <a:rPr lang="en-US" altLang="zh-CN" sz="2000" dirty="0" err="1" smtClean="0">
                <a:hlinkClick r:id="rId3"/>
              </a:rPr>
              <a:t>Redis</a:t>
            </a:r>
            <a:endParaRPr lang="en-US" altLang="zh-CN" sz="200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2000" dirty="0" smtClean="0">
                <a:hlinkClick r:id="rId4"/>
              </a:rPr>
              <a:t>How to do distributed locking</a:t>
            </a:r>
            <a:endParaRPr lang="en-US" altLang="zh-CN" sz="200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2000" dirty="0" smtClean="0">
                <a:hlinkClick r:id="rId5"/>
              </a:rPr>
              <a:t>Is </a:t>
            </a:r>
            <a:r>
              <a:rPr lang="en-US" altLang="zh-CN" sz="2000" dirty="0" err="1" smtClean="0">
                <a:hlinkClick r:id="rId5"/>
              </a:rPr>
              <a:t>Redlock</a:t>
            </a:r>
            <a:r>
              <a:rPr lang="en-US" altLang="zh-CN" sz="2000" dirty="0" smtClean="0">
                <a:hlinkClick r:id="rId5"/>
              </a:rPr>
              <a:t> safe?</a:t>
            </a:r>
            <a:endParaRPr lang="en-US" altLang="zh-CN" sz="200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dirty="0" smtClean="0">
                <a:hlinkClick r:id="rId6"/>
              </a:rPr>
              <a:t>基于</a:t>
            </a:r>
            <a:r>
              <a:rPr lang="en-US" altLang="zh-CN" sz="2000" dirty="0" err="1" smtClean="0">
                <a:hlinkClick r:id="rId6"/>
              </a:rPr>
              <a:t>Redis</a:t>
            </a:r>
            <a:r>
              <a:rPr lang="zh-CN" altLang="en-US" sz="2000" dirty="0" smtClean="0">
                <a:hlinkClick r:id="rId6"/>
              </a:rPr>
              <a:t>的分布式锁到底安全吗</a:t>
            </a: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1169837191"/>
      </p:ext>
    </p:extLst>
  </p:cSld>
  <p:clrMapOvr>
    <a:masterClrMapping/>
  </p:clrMapOvr>
  <p:transition spd="med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6754" y="640080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chemeClr val="bg1"/>
                </a:solidFill>
              </a:rPr>
              <a:t>Redis</a:t>
            </a:r>
            <a:r>
              <a:rPr lang="en-US" altLang="zh-CN" dirty="0" smtClean="0">
                <a:solidFill>
                  <a:schemeClr val="bg1"/>
                </a:solidFill>
              </a:rPr>
              <a:t> </a:t>
            </a:r>
            <a:r>
              <a:rPr lang="zh-CN" altLang="en-US" dirty="0" smtClean="0">
                <a:solidFill>
                  <a:schemeClr val="bg1"/>
                </a:solidFill>
              </a:rPr>
              <a:t>单机版锁 </a:t>
            </a:r>
            <a:r>
              <a:rPr lang="en-US" altLang="zh-CN" dirty="0" smtClean="0">
                <a:solidFill>
                  <a:schemeClr val="bg1"/>
                </a:solidFill>
              </a:rPr>
              <a:t>– </a:t>
            </a:r>
            <a:r>
              <a:rPr lang="zh-CN" altLang="en-US" dirty="0" smtClean="0">
                <a:solidFill>
                  <a:schemeClr val="bg1"/>
                </a:solidFill>
              </a:rPr>
              <a:t>获取锁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57213" y="1414463"/>
            <a:ext cx="9001125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如果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Client 1 </a:t>
            </a:r>
            <a:r>
              <a:rPr lang="zh-CN" altLang="en-US" sz="2400" dirty="0" smtClean="0"/>
              <a:t>在主动执行 </a:t>
            </a:r>
            <a:r>
              <a:rPr lang="en-US" altLang="zh-CN" sz="2400" dirty="0" smtClean="0"/>
              <a:t>DEL </a:t>
            </a:r>
            <a:r>
              <a:rPr lang="zh-CN" altLang="en-US" sz="2400" dirty="0" smtClean="0"/>
              <a:t>删除锁前，就已经挂掉，这个时候：</a:t>
            </a:r>
            <a:endParaRPr lang="en-US" altLang="zh-CN" sz="2400" dirty="0" smtClean="0"/>
          </a:p>
          <a:p>
            <a:endParaRPr lang="en-US" altLang="zh-CN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zh-CN" dirty="0" smtClean="0"/>
              <a:t>C2 </a:t>
            </a:r>
            <a:r>
              <a:rPr lang="zh-CN" altLang="en-US" dirty="0" smtClean="0"/>
              <a:t>和</a:t>
            </a:r>
            <a:r>
              <a:rPr lang="en-US" altLang="zh-CN" dirty="0"/>
              <a:t> </a:t>
            </a:r>
            <a:r>
              <a:rPr lang="en-US" altLang="zh-CN" dirty="0" smtClean="0"/>
              <a:t>C3 </a:t>
            </a:r>
            <a:r>
              <a:rPr lang="zh-CN" altLang="en-US" dirty="0" smtClean="0"/>
              <a:t>同时执行 </a:t>
            </a:r>
            <a:r>
              <a:rPr lang="en-US" altLang="zh-CN" dirty="0" smtClean="0"/>
              <a:t>SETNX key</a:t>
            </a:r>
            <a:r>
              <a:rPr lang="zh-CN" altLang="en-US" dirty="0" smtClean="0"/>
              <a:t>，均返回 </a:t>
            </a:r>
            <a:r>
              <a:rPr lang="en-US" altLang="zh-CN" dirty="0" smtClean="0"/>
              <a:t>0</a:t>
            </a:r>
            <a:r>
              <a:rPr lang="zh-CN" altLang="en-US" dirty="0" smtClean="0"/>
              <a:t>，表示锁被占用</a:t>
            </a:r>
            <a:endParaRPr lang="en-US" altLang="zh-CN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zh-CN" dirty="0" smtClean="0"/>
              <a:t>C2 </a:t>
            </a:r>
            <a:r>
              <a:rPr lang="zh-CN" altLang="en-US" dirty="0" smtClean="0"/>
              <a:t>和 </a:t>
            </a:r>
            <a:r>
              <a:rPr lang="en-US" altLang="zh-CN" dirty="0" smtClean="0"/>
              <a:t>C3 </a:t>
            </a:r>
            <a:r>
              <a:rPr lang="zh-CN" altLang="en-US" dirty="0" smtClean="0"/>
              <a:t>再分别同时执行</a:t>
            </a:r>
            <a:r>
              <a:rPr lang="en-US" altLang="zh-CN" dirty="0" smtClean="0"/>
              <a:t>GET key</a:t>
            </a:r>
            <a:r>
              <a:rPr lang="zh-CN" altLang="en-US" dirty="0" smtClean="0"/>
              <a:t>，获取时间戳的值，判断锁已过期</a:t>
            </a:r>
            <a:endParaRPr lang="en-US" altLang="zh-CN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zh-CN" dirty="0" smtClean="0"/>
              <a:t>C2 </a:t>
            </a:r>
            <a:r>
              <a:rPr lang="zh-CN" altLang="en-US" dirty="0" smtClean="0"/>
              <a:t>发送命令 </a:t>
            </a:r>
            <a:r>
              <a:rPr lang="en-US" altLang="zh-CN" dirty="0" smtClean="0"/>
              <a:t>DEL key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zh-CN" dirty="0" smtClean="0"/>
              <a:t>C2 </a:t>
            </a:r>
            <a:r>
              <a:rPr lang="zh-CN" altLang="en-US" dirty="0" smtClean="0"/>
              <a:t>发送命令 </a:t>
            </a:r>
            <a:r>
              <a:rPr lang="en-US" altLang="zh-CN" dirty="0" smtClean="0"/>
              <a:t>SETNX key </a:t>
            </a:r>
            <a:r>
              <a:rPr lang="en-US" altLang="zh-CN" dirty="0" smtClean="0">
                <a:sym typeface="Wingdings" panose="05000000000000000000" pitchFamily="2" charset="2"/>
              </a:rPr>
              <a:t> </a:t>
            </a:r>
            <a:r>
              <a:rPr lang="zh-CN" altLang="en-US" dirty="0" smtClean="0">
                <a:sym typeface="Wingdings" panose="05000000000000000000" pitchFamily="2" charset="2"/>
              </a:rPr>
              <a:t>成功</a:t>
            </a:r>
            <a:endParaRPr lang="en-US" altLang="zh-CN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zh-CN" dirty="0" smtClean="0"/>
              <a:t>C3 </a:t>
            </a:r>
            <a:r>
              <a:rPr lang="zh-CN" altLang="en-US" dirty="0" smtClean="0"/>
              <a:t>发送命令 </a:t>
            </a:r>
            <a:r>
              <a:rPr lang="en-US" altLang="zh-CN" dirty="0" smtClean="0"/>
              <a:t>DEL key</a:t>
            </a:r>
            <a:r>
              <a:rPr lang="zh-CN" altLang="en-US" dirty="0" smtClean="0"/>
              <a:t>，把刚</a:t>
            </a:r>
            <a:r>
              <a:rPr lang="en-US" altLang="zh-CN" dirty="0"/>
              <a:t> </a:t>
            </a:r>
            <a:r>
              <a:rPr lang="en-US" altLang="zh-CN" dirty="0" smtClean="0"/>
              <a:t>C2 SETNX </a:t>
            </a:r>
            <a:r>
              <a:rPr lang="zh-CN" altLang="en-US" dirty="0" smtClean="0"/>
              <a:t>的</a:t>
            </a:r>
            <a:r>
              <a:rPr lang="en-US" altLang="zh-CN" dirty="0"/>
              <a:t> </a:t>
            </a:r>
            <a:r>
              <a:rPr lang="en-US" altLang="zh-CN" dirty="0" smtClean="0"/>
              <a:t>key </a:t>
            </a:r>
            <a:r>
              <a:rPr lang="zh-CN" altLang="en-US" dirty="0" smtClean="0"/>
              <a:t>给干掉了</a:t>
            </a:r>
            <a:endParaRPr lang="en-US" altLang="zh-CN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zh-CN" dirty="0" smtClean="0"/>
              <a:t>C3 </a:t>
            </a:r>
            <a:r>
              <a:rPr lang="zh-CN" altLang="en-US" dirty="0" smtClean="0"/>
              <a:t>发送命令 </a:t>
            </a:r>
            <a:r>
              <a:rPr lang="en-US" altLang="zh-CN" dirty="0" smtClean="0"/>
              <a:t>SETNX key </a:t>
            </a:r>
            <a:r>
              <a:rPr lang="en-US" altLang="zh-CN" dirty="0" smtClean="0">
                <a:sym typeface="Wingdings" panose="05000000000000000000" pitchFamily="2" charset="2"/>
              </a:rPr>
              <a:t> </a:t>
            </a:r>
            <a:r>
              <a:rPr lang="zh-CN" altLang="en-US" dirty="0" smtClean="0">
                <a:sym typeface="Wingdings" panose="05000000000000000000" pitchFamily="2" charset="2"/>
              </a:rPr>
              <a:t>成功</a:t>
            </a:r>
            <a:endParaRPr lang="en-US" altLang="zh-CN" dirty="0" smtClean="0"/>
          </a:p>
          <a:p>
            <a:pPr marL="342900" indent="-342900">
              <a:buFont typeface="+mj-lt"/>
              <a:buAutoNum type="arabicPeriod"/>
            </a:pPr>
            <a:endParaRPr lang="en-US" altLang="zh-CN" dirty="0"/>
          </a:p>
          <a:p>
            <a:endParaRPr lang="en-US" altLang="zh-CN" sz="2000" dirty="0" smtClean="0"/>
          </a:p>
          <a:p>
            <a:r>
              <a:rPr lang="zh-CN" altLang="en-US" sz="2000" dirty="0" smtClean="0"/>
              <a:t>于是，</a:t>
            </a:r>
            <a:r>
              <a:rPr lang="en-US" altLang="zh-CN" sz="2000" dirty="0" smtClean="0"/>
              <a:t>C2 </a:t>
            </a:r>
            <a:r>
              <a:rPr lang="zh-CN" altLang="en-US" sz="2000" dirty="0" smtClean="0"/>
              <a:t>和 </a:t>
            </a:r>
            <a:r>
              <a:rPr lang="en-US" altLang="zh-CN" sz="2000" dirty="0" smtClean="0"/>
              <a:t>C3 </a:t>
            </a:r>
            <a:r>
              <a:rPr lang="zh-CN" altLang="en-US" sz="2000" dirty="0" smtClean="0"/>
              <a:t>同时获取到了锁，出现错误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07603649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6754" y="640080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chemeClr val="bg1"/>
                </a:solidFill>
              </a:rPr>
              <a:t>Redis</a:t>
            </a:r>
            <a:r>
              <a:rPr lang="en-US" altLang="zh-CN" dirty="0" smtClean="0">
                <a:solidFill>
                  <a:schemeClr val="bg1"/>
                </a:solidFill>
              </a:rPr>
              <a:t> </a:t>
            </a:r>
            <a:r>
              <a:rPr lang="zh-CN" altLang="en-US" dirty="0" smtClean="0">
                <a:solidFill>
                  <a:schemeClr val="bg1"/>
                </a:solidFill>
              </a:rPr>
              <a:t>单机版锁 </a:t>
            </a:r>
            <a:r>
              <a:rPr lang="en-US" altLang="zh-CN" dirty="0" smtClean="0">
                <a:solidFill>
                  <a:schemeClr val="bg1"/>
                </a:solidFill>
              </a:rPr>
              <a:t>– </a:t>
            </a:r>
            <a:r>
              <a:rPr lang="zh-CN" altLang="en-US" dirty="0" smtClean="0">
                <a:solidFill>
                  <a:schemeClr val="bg1"/>
                </a:solidFill>
              </a:rPr>
              <a:t>获取锁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57213" y="1414463"/>
            <a:ext cx="10129837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解决办法，使用 </a:t>
            </a:r>
            <a:r>
              <a:rPr lang="en-US" altLang="zh-CN" sz="2400" dirty="0" smtClean="0"/>
              <a:t>GETSET </a:t>
            </a:r>
            <a:r>
              <a:rPr lang="zh-CN" altLang="en-US" sz="2400" dirty="0" smtClean="0"/>
              <a:t>命令</a:t>
            </a:r>
            <a:endParaRPr lang="en-US" altLang="zh-CN" sz="2400" dirty="0" smtClean="0"/>
          </a:p>
          <a:p>
            <a:endParaRPr lang="en-US" altLang="zh-CN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2000" dirty="0" smtClean="0"/>
              <a:t>C4 </a:t>
            </a:r>
            <a:r>
              <a:rPr lang="zh-CN" altLang="en-US" sz="2000" dirty="0" smtClean="0"/>
              <a:t>执行 </a:t>
            </a:r>
            <a:r>
              <a:rPr lang="en-US" altLang="zh-CN" sz="2000" dirty="0" smtClean="0"/>
              <a:t>SETNX key</a:t>
            </a:r>
            <a:r>
              <a:rPr lang="zh-CN" altLang="en-US" sz="2000" dirty="0" smtClean="0"/>
              <a:t>，返回 </a:t>
            </a:r>
            <a:r>
              <a:rPr lang="en-US" altLang="zh-CN" sz="2000" dirty="0" smtClean="0"/>
              <a:t>0</a:t>
            </a:r>
            <a:r>
              <a:rPr lang="zh-CN" altLang="en-US" sz="2000" dirty="0" smtClean="0"/>
              <a:t>，表示锁被占用</a:t>
            </a:r>
            <a:endParaRPr lang="en-US" altLang="zh-CN" sz="200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2000" dirty="0" smtClean="0"/>
              <a:t>C4 </a:t>
            </a:r>
            <a:r>
              <a:rPr lang="zh-CN" altLang="en-US" sz="2000" dirty="0" smtClean="0"/>
              <a:t>执行 </a:t>
            </a:r>
            <a:r>
              <a:rPr lang="en-US" altLang="zh-CN" sz="2000" dirty="0" smtClean="0"/>
              <a:t>GET key</a:t>
            </a:r>
            <a:r>
              <a:rPr lang="zh-CN" altLang="en-US" sz="2000" dirty="0" smtClean="0"/>
              <a:t>，获取锁过期时间，如果已过期，执行下一步，否则重试这一步</a:t>
            </a:r>
            <a:endParaRPr lang="en-US" altLang="zh-CN" sz="20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2000" dirty="0" smtClean="0"/>
              <a:t>C4 </a:t>
            </a:r>
            <a:r>
              <a:rPr lang="zh-CN" altLang="en-US" sz="2000" dirty="0" smtClean="0"/>
              <a:t>执行 </a:t>
            </a:r>
            <a:r>
              <a:rPr lang="en-US" altLang="zh-CN" sz="2000" dirty="0" smtClean="0"/>
              <a:t>GETSET key &lt;time T4&gt;</a:t>
            </a:r>
            <a:endParaRPr lang="en-US" altLang="zh-CN" sz="2000" dirty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 smtClean="0"/>
              <a:t>如果 </a:t>
            </a:r>
            <a:r>
              <a:rPr lang="en-US" altLang="zh-CN" dirty="0" smtClean="0"/>
              <a:t>GETSET </a:t>
            </a:r>
            <a:r>
              <a:rPr lang="zh-CN" altLang="en-US" dirty="0" smtClean="0"/>
              <a:t>返回的时间是第 </a:t>
            </a:r>
            <a:r>
              <a:rPr lang="en-US" altLang="zh-CN" dirty="0" smtClean="0"/>
              <a:t>2 </a:t>
            </a:r>
            <a:r>
              <a:rPr lang="zh-CN" altLang="en-US" dirty="0" smtClean="0"/>
              <a:t>步拿到的一样，则获取锁成功</a:t>
            </a:r>
            <a:endParaRPr lang="en-US" altLang="zh-CN" dirty="0" smtClean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 smtClean="0"/>
              <a:t>否则，说明有另一个 </a:t>
            </a:r>
            <a:r>
              <a:rPr lang="en-US" altLang="zh-CN" dirty="0" smtClean="0"/>
              <a:t>C5 </a:t>
            </a:r>
            <a:r>
              <a:rPr lang="zh-CN" altLang="en-US" dirty="0" smtClean="0"/>
              <a:t>执行这一步时比</a:t>
            </a:r>
            <a:r>
              <a:rPr lang="en-US" altLang="zh-CN" dirty="0"/>
              <a:t> </a:t>
            </a:r>
            <a:r>
              <a:rPr lang="en-US" altLang="zh-CN" dirty="0" smtClean="0"/>
              <a:t>C4 </a:t>
            </a:r>
            <a:r>
              <a:rPr lang="zh-CN" altLang="en-US" dirty="0" smtClean="0"/>
              <a:t>快，获取锁失败，再跳到第 </a:t>
            </a:r>
            <a:r>
              <a:rPr lang="en-US" altLang="zh-CN" dirty="0" smtClean="0"/>
              <a:t>2 </a:t>
            </a:r>
            <a:r>
              <a:rPr lang="zh-CN" altLang="en-US" dirty="0" smtClean="0"/>
              <a:t>步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endParaRPr lang="en-US" altLang="zh-CN" sz="2000" dirty="0" smtClean="0"/>
          </a:p>
          <a:p>
            <a:pPr lvl="1">
              <a:lnSpc>
                <a:spcPct val="150000"/>
              </a:lnSpc>
            </a:pPr>
            <a:endParaRPr lang="en-US" altLang="zh-CN" sz="2000" dirty="0" smtClean="0"/>
          </a:p>
          <a:p>
            <a:pPr>
              <a:lnSpc>
                <a:spcPct val="150000"/>
              </a:lnSpc>
            </a:pPr>
            <a:r>
              <a:rPr lang="en-US" altLang="zh-CN" sz="1600" dirty="0" smtClean="0"/>
              <a:t>* GETSET sets key to value and returns the old value stored at key</a:t>
            </a:r>
            <a:endParaRPr lang="en-US" altLang="zh-CN" sz="1600" dirty="0"/>
          </a:p>
          <a:p>
            <a:pPr>
              <a:lnSpc>
                <a:spcPct val="150000"/>
              </a:lnSpc>
            </a:pPr>
            <a:r>
              <a:rPr lang="en-US" altLang="zh-CN" sz="1600" dirty="0" smtClean="0"/>
              <a:t>* </a:t>
            </a:r>
            <a:r>
              <a:rPr lang="zh-CN" altLang="en-US" sz="1600" dirty="0" smtClean="0"/>
              <a:t>过期时间 </a:t>
            </a:r>
            <a:r>
              <a:rPr lang="en-US" altLang="zh-CN" sz="1600" dirty="0" smtClean="0"/>
              <a:t>time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 =  &lt;current Unix timestamp + lock timeout + 1&gt;</a:t>
            </a:r>
          </a:p>
        </p:txBody>
      </p:sp>
    </p:spTree>
    <p:extLst>
      <p:ext uri="{BB962C8B-B14F-4D97-AF65-F5344CB8AC3E}">
        <p14:creationId xmlns:p14="http://schemas.microsoft.com/office/powerpoint/2010/main" val="149491386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6754" y="640080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chemeClr val="bg1"/>
                </a:solidFill>
              </a:rPr>
              <a:t>Redis</a:t>
            </a:r>
            <a:r>
              <a:rPr lang="en-US" altLang="zh-CN" dirty="0" smtClean="0">
                <a:solidFill>
                  <a:schemeClr val="bg1"/>
                </a:solidFill>
              </a:rPr>
              <a:t> </a:t>
            </a:r>
            <a:r>
              <a:rPr lang="zh-CN" altLang="en-US" dirty="0" smtClean="0">
                <a:solidFill>
                  <a:schemeClr val="bg1"/>
                </a:solidFill>
              </a:rPr>
              <a:t>单机版锁 </a:t>
            </a:r>
            <a:r>
              <a:rPr lang="en-US" altLang="zh-CN" dirty="0" smtClean="0">
                <a:solidFill>
                  <a:schemeClr val="bg1"/>
                </a:solidFill>
              </a:rPr>
              <a:t>– </a:t>
            </a:r>
            <a:r>
              <a:rPr lang="zh-CN" altLang="en-US" dirty="0" smtClean="0">
                <a:solidFill>
                  <a:schemeClr val="bg1"/>
                </a:solidFill>
              </a:rPr>
              <a:t>释放锁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57213" y="1414463"/>
            <a:ext cx="1012983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Client </a:t>
            </a:r>
            <a:r>
              <a:rPr lang="zh-CN" altLang="en-US" sz="2400" dirty="0" smtClean="0"/>
              <a:t>在释放锁的时候</a:t>
            </a:r>
            <a:endParaRPr lang="en-US" altLang="zh-CN" sz="2400" dirty="0" smtClean="0"/>
          </a:p>
          <a:p>
            <a:endParaRPr lang="en-US" altLang="zh-CN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dirty="0" smtClean="0"/>
              <a:t>一定要判断当前锁是否还是自己获取的，避免删掉其它 </a:t>
            </a:r>
            <a:r>
              <a:rPr lang="en-US" altLang="zh-CN" sz="2000" dirty="0" smtClean="0"/>
              <a:t>Client </a:t>
            </a:r>
            <a:r>
              <a:rPr lang="zh-CN" altLang="en-US" sz="2000" dirty="0" smtClean="0"/>
              <a:t>重新设置的锁</a:t>
            </a:r>
            <a:endParaRPr lang="en-US" altLang="zh-CN" sz="200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dirty="0" smtClean="0"/>
              <a:t>通过获取 </a:t>
            </a:r>
            <a:r>
              <a:rPr lang="en-US" altLang="zh-CN" sz="2000" dirty="0" smtClean="0"/>
              <a:t>key </a:t>
            </a:r>
            <a:r>
              <a:rPr lang="zh-CN" altLang="en-US" sz="2000" dirty="0" smtClean="0"/>
              <a:t>内容，与之前自己设置的值内容进行比较，如不同则认为已被他人获取</a:t>
            </a:r>
            <a:endParaRPr lang="en-US" altLang="zh-CN" sz="2000" dirty="0" smtClean="0"/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 smtClean="0"/>
              <a:t>假如</a:t>
            </a:r>
            <a:r>
              <a:rPr lang="en-US" altLang="zh-CN" dirty="0"/>
              <a:t> </a:t>
            </a:r>
            <a:r>
              <a:rPr lang="en-US" altLang="zh-CN" dirty="0" smtClean="0"/>
              <a:t>C1 GET key</a:t>
            </a:r>
            <a:r>
              <a:rPr lang="zh-CN" altLang="en-US" dirty="0" smtClean="0"/>
              <a:t>，对比内容，确定仍旧是自己的锁，准备执行 </a:t>
            </a:r>
            <a:r>
              <a:rPr lang="en-US" altLang="zh-CN" dirty="0" smtClean="0"/>
              <a:t>DEL </a:t>
            </a:r>
            <a:r>
              <a:rPr lang="zh-CN" altLang="en-US" dirty="0" smtClean="0"/>
              <a:t>命令</a:t>
            </a:r>
            <a:endParaRPr lang="en-US" altLang="zh-CN" dirty="0" smtClean="0"/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 smtClean="0"/>
              <a:t>这时候 </a:t>
            </a:r>
            <a:r>
              <a:rPr lang="en-US" altLang="zh-CN" dirty="0" smtClean="0"/>
              <a:t>C1 </a:t>
            </a:r>
            <a:r>
              <a:rPr lang="zh-CN" altLang="en-US" dirty="0" smtClean="0"/>
              <a:t>进入 </a:t>
            </a:r>
            <a:r>
              <a:rPr lang="en-US" altLang="zh-CN" dirty="0" smtClean="0"/>
              <a:t>GC Pause</a:t>
            </a:r>
            <a:r>
              <a:rPr lang="zh-CN" altLang="en-US" dirty="0" smtClean="0"/>
              <a:t>，程序被中断挂起</a:t>
            </a:r>
            <a:endParaRPr lang="en-US" altLang="zh-CN" dirty="0" smtClean="0"/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 smtClean="0"/>
              <a:t>当</a:t>
            </a:r>
            <a:r>
              <a:rPr lang="en-US" altLang="zh-CN" dirty="0"/>
              <a:t> </a:t>
            </a:r>
            <a:r>
              <a:rPr lang="en-US" altLang="zh-CN" dirty="0" smtClean="0"/>
              <a:t>C1 </a:t>
            </a:r>
            <a:r>
              <a:rPr lang="zh-CN" altLang="en-US" dirty="0" smtClean="0"/>
              <a:t>被挂起的过程中，</a:t>
            </a:r>
            <a:r>
              <a:rPr lang="en-US" altLang="zh-CN" dirty="0" smtClean="0"/>
              <a:t>C2 </a:t>
            </a:r>
            <a:r>
              <a:rPr lang="zh-CN" altLang="en-US" dirty="0" smtClean="0"/>
              <a:t>获取到了这把锁</a:t>
            </a:r>
            <a:endParaRPr lang="en-US" altLang="zh-CN" dirty="0" smtClean="0"/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 smtClean="0"/>
              <a:t>之后 </a:t>
            </a:r>
            <a:r>
              <a:rPr lang="en-US" altLang="zh-CN" dirty="0" smtClean="0"/>
              <a:t>C1 </a:t>
            </a:r>
            <a:r>
              <a:rPr lang="zh-CN" altLang="en-US" dirty="0" smtClean="0"/>
              <a:t>恢复，继续执行 </a:t>
            </a:r>
            <a:r>
              <a:rPr lang="en-US" altLang="zh-CN" dirty="0" smtClean="0"/>
              <a:t>DEL </a:t>
            </a:r>
            <a:r>
              <a:rPr lang="zh-CN" altLang="en-US" dirty="0" smtClean="0"/>
              <a:t>命令，把 </a:t>
            </a:r>
            <a:r>
              <a:rPr lang="en-US" altLang="zh-CN" dirty="0" smtClean="0"/>
              <a:t>C2 </a:t>
            </a:r>
            <a:r>
              <a:rPr lang="zh-CN" altLang="en-US" dirty="0" smtClean="0"/>
              <a:t>获取的锁给删掉了</a:t>
            </a:r>
            <a:endParaRPr lang="en-US" altLang="zh-CN" dirty="0" smtClean="0"/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endParaRPr lang="en-US" altLang="zh-CN" sz="2000" dirty="0"/>
          </a:p>
          <a:p>
            <a:pPr lvl="1">
              <a:lnSpc>
                <a:spcPct val="150000"/>
              </a:lnSpc>
            </a:pPr>
            <a:r>
              <a:rPr lang="zh-CN" altLang="en-US" sz="2000" dirty="0" smtClean="0"/>
              <a:t>于是，</a:t>
            </a:r>
            <a:r>
              <a:rPr lang="en-US" altLang="zh-CN" sz="2000" dirty="0" smtClean="0"/>
              <a:t>C1 </a:t>
            </a:r>
            <a:r>
              <a:rPr lang="zh-CN" altLang="en-US" sz="2000" dirty="0" smtClean="0"/>
              <a:t>还是错误地删除了别人的锁</a:t>
            </a: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1139715260"/>
      </p:ext>
    </p:extLst>
  </p:cSld>
  <p:clrMapOvr>
    <a:masterClrMapping/>
  </p:clrMapOvr>
  <p:transition spd="med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6754" y="640080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chemeClr val="bg1"/>
                </a:solidFill>
              </a:rPr>
              <a:t>Redis</a:t>
            </a:r>
            <a:r>
              <a:rPr lang="en-US" altLang="zh-CN" dirty="0" smtClean="0">
                <a:solidFill>
                  <a:schemeClr val="bg1"/>
                </a:solidFill>
              </a:rPr>
              <a:t> </a:t>
            </a:r>
            <a:r>
              <a:rPr lang="zh-CN" altLang="en-US" dirty="0" smtClean="0">
                <a:solidFill>
                  <a:schemeClr val="bg1"/>
                </a:solidFill>
              </a:rPr>
              <a:t>单机版锁 </a:t>
            </a:r>
            <a:r>
              <a:rPr lang="en-US" altLang="zh-CN" dirty="0" smtClean="0">
                <a:solidFill>
                  <a:schemeClr val="bg1"/>
                </a:solidFill>
              </a:rPr>
              <a:t>– </a:t>
            </a:r>
            <a:r>
              <a:rPr lang="zh-CN" altLang="en-US" dirty="0" smtClean="0">
                <a:solidFill>
                  <a:schemeClr val="bg1"/>
                </a:solidFill>
              </a:rPr>
              <a:t>释放锁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57213" y="1414463"/>
            <a:ext cx="10129837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解决办法</a:t>
            </a:r>
            <a:endParaRPr lang="en-US" altLang="zh-CN" sz="2400" dirty="0" smtClean="0"/>
          </a:p>
          <a:p>
            <a:endParaRPr lang="en-US" altLang="zh-CN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dirty="0" smtClean="0"/>
              <a:t>获取锁时，执行 </a:t>
            </a:r>
            <a:r>
              <a:rPr lang="en-US" altLang="zh-CN" sz="2000" dirty="0" smtClean="0"/>
              <a:t>SET key </a:t>
            </a:r>
            <a:r>
              <a:rPr lang="en-US" altLang="zh-CN" sz="2000" dirty="0" err="1" smtClean="0"/>
              <a:t>my_random_value</a:t>
            </a:r>
            <a:r>
              <a:rPr lang="en-US" altLang="zh-CN" sz="2000" dirty="0" smtClean="0"/>
              <a:t> NX PX 30000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NX </a:t>
            </a:r>
            <a:r>
              <a:rPr lang="zh-CN" altLang="en-US" dirty="0" smtClean="0"/>
              <a:t>选项表示只有当</a:t>
            </a:r>
            <a:r>
              <a:rPr lang="en-US" altLang="zh-CN" dirty="0"/>
              <a:t> </a:t>
            </a:r>
            <a:r>
              <a:rPr lang="en-US" altLang="zh-CN" dirty="0" smtClean="0"/>
              <a:t>key </a:t>
            </a:r>
            <a:r>
              <a:rPr lang="zh-CN" altLang="en-US" dirty="0" smtClean="0"/>
              <a:t>不存在时才能 </a:t>
            </a:r>
            <a:r>
              <a:rPr lang="en-US" altLang="zh-CN" dirty="0" smtClean="0"/>
              <a:t>set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PX </a:t>
            </a:r>
            <a:r>
              <a:rPr lang="zh-CN" altLang="en-US" dirty="0" smtClean="0"/>
              <a:t>选项设置 </a:t>
            </a:r>
            <a:r>
              <a:rPr lang="en-US" altLang="zh-CN" dirty="0" smtClean="0"/>
              <a:t>key </a:t>
            </a:r>
            <a:r>
              <a:rPr lang="zh-CN" altLang="en-US" dirty="0" smtClean="0"/>
              <a:t>的过期时间</a:t>
            </a:r>
            <a:endParaRPr lang="en-US" altLang="zh-CN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dirty="0" smtClean="0"/>
              <a:t>释放锁时，通过 </a:t>
            </a:r>
            <a:r>
              <a:rPr lang="en-US" altLang="zh-CN" sz="2000" dirty="0" err="1" smtClean="0"/>
              <a:t>Lua</a:t>
            </a:r>
            <a:r>
              <a:rPr lang="en-US" altLang="zh-CN" sz="2000" dirty="0" smtClean="0"/>
              <a:t> </a:t>
            </a:r>
            <a:r>
              <a:rPr lang="zh-CN" altLang="en-US" sz="2000" dirty="0" smtClean="0"/>
              <a:t>脚本封装 </a:t>
            </a:r>
            <a:r>
              <a:rPr lang="en-US" altLang="zh-CN" sz="2000" dirty="0" smtClean="0"/>
              <a:t>GET </a:t>
            </a:r>
            <a:r>
              <a:rPr lang="zh-CN" altLang="en-US" sz="2000" dirty="0" smtClean="0"/>
              <a:t>判断与 </a:t>
            </a:r>
            <a:r>
              <a:rPr lang="en-US" altLang="zh-CN" sz="2000" dirty="0" smtClean="0"/>
              <a:t>DEL</a:t>
            </a:r>
            <a:r>
              <a:rPr lang="zh-CN" altLang="en-US" sz="2000" dirty="0"/>
              <a:t> </a:t>
            </a:r>
            <a:r>
              <a:rPr lang="zh-CN" altLang="en-US" sz="2000" dirty="0" smtClean="0"/>
              <a:t>操作，实现原子性</a:t>
            </a:r>
            <a:endParaRPr lang="en-US" altLang="zh-CN" sz="2000" dirty="0" smtClean="0"/>
          </a:p>
          <a:p>
            <a:pPr lvl="1">
              <a:lnSpc>
                <a:spcPct val="150000"/>
              </a:lnSpc>
            </a:pPr>
            <a:r>
              <a:rPr lang="en-US" altLang="zh-CN" dirty="0" smtClean="0"/>
              <a:t>if </a:t>
            </a:r>
            <a:r>
              <a:rPr lang="en-US" altLang="zh-CN" dirty="0" err="1" smtClean="0"/>
              <a:t>redis.call</a:t>
            </a:r>
            <a:r>
              <a:rPr lang="en-US" altLang="zh-CN" dirty="0" smtClean="0"/>
              <a:t>("</a:t>
            </a:r>
            <a:r>
              <a:rPr lang="en-US" altLang="zh-CN" dirty="0" err="1" smtClean="0"/>
              <a:t>get",KEYS</a:t>
            </a:r>
            <a:r>
              <a:rPr lang="en-US" altLang="zh-CN" dirty="0" smtClean="0"/>
              <a:t>[1]) == ARGV[1] then</a:t>
            </a:r>
          </a:p>
          <a:p>
            <a:pPr lvl="1">
              <a:lnSpc>
                <a:spcPct val="150000"/>
              </a:lnSpc>
            </a:pPr>
            <a:r>
              <a:rPr lang="en-US" altLang="zh-CN" dirty="0" smtClean="0"/>
              <a:t>    return </a:t>
            </a:r>
            <a:r>
              <a:rPr lang="en-US" altLang="zh-CN" dirty="0" err="1" smtClean="0"/>
              <a:t>redis.call</a:t>
            </a:r>
            <a:r>
              <a:rPr lang="en-US" altLang="zh-CN" dirty="0" smtClean="0"/>
              <a:t>("</a:t>
            </a:r>
            <a:r>
              <a:rPr lang="en-US" altLang="zh-CN" dirty="0" err="1" smtClean="0"/>
              <a:t>del",KEYS</a:t>
            </a:r>
            <a:r>
              <a:rPr lang="en-US" altLang="zh-CN" dirty="0" smtClean="0"/>
              <a:t>[1])</a:t>
            </a:r>
          </a:p>
          <a:p>
            <a:pPr lvl="1">
              <a:lnSpc>
                <a:spcPct val="150000"/>
              </a:lnSpc>
            </a:pPr>
            <a:r>
              <a:rPr lang="en-US" altLang="zh-CN" dirty="0" smtClean="0"/>
              <a:t>else</a:t>
            </a:r>
          </a:p>
          <a:p>
            <a:pPr lvl="1">
              <a:lnSpc>
                <a:spcPct val="150000"/>
              </a:lnSpc>
            </a:pPr>
            <a:r>
              <a:rPr lang="en-US" altLang="zh-CN" dirty="0" smtClean="0"/>
              <a:t>    return 0</a:t>
            </a:r>
          </a:p>
          <a:p>
            <a:pPr lvl="1">
              <a:lnSpc>
                <a:spcPct val="150000"/>
              </a:lnSpc>
            </a:pPr>
            <a:r>
              <a:rPr lang="en-US" altLang="zh-CN" dirty="0" smtClean="0"/>
              <a:t>end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58126646"/>
      </p:ext>
    </p:extLst>
  </p:cSld>
  <p:clrMapOvr>
    <a:masterClrMapping/>
  </p:clrMapOvr>
  <p:transition spd="med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6754" y="640080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单点故障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圆柱形 2"/>
          <p:cNvSpPr/>
          <p:nvPr/>
        </p:nvSpPr>
        <p:spPr>
          <a:xfrm>
            <a:off x="6613479" y="1829208"/>
            <a:ext cx="1162595" cy="96665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Master</a:t>
            </a:r>
            <a:endParaRPr lang="zh-CN" altLang="en-US" dirty="0"/>
          </a:p>
        </p:txBody>
      </p:sp>
      <p:sp>
        <p:nvSpPr>
          <p:cNvPr id="4" name="圆柱形 3"/>
          <p:cNvSpPr/>
          <p:nvPr/>
        </p:nvSpPr>
        <p:spPr>
          <a:xfrm>
            <a:off x="9580516" y="1829208"/>
            <a:ext cx="1162595" cy="96665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Slave</a:t>
            </a:r>
            <a:endParaRPr lang="zh-CN" altLang="en-US" dirty="0"/>
          </a:p>
        </p:txBody>
      </p:sp>
      <p:cxnSp>
        <p:nvCxnSpPr>
          <p:cNvPr id="6" name="直接箭头连接符 5"/>
          <p:cNvCxnSpPr>
            <a:stCxn id="15" idx="0"/>
            <a:endCxn id="3" idx="3"/>
          </p:cNvCxnSpPr>
          <p:nvPr/>
        </p:nvCxnSpPr>
        <p:spPr>
          <a:xfrm flipV="1">
            <a:off x="7194776" y="2795860"/>
            <a:ext cx="1" cy="1204640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直接箭头连接符 8"/>
          <p:cNvCxnSpPr>
            <a:stCxn id="3" idx="4"/>
            <a:endCxn id="4" idx="2"/>
          </p:cNvCxnSpPr>
          <p:nvPr/>
        </p:nvCxnSpPr>
        <p:spPr>
          <a:xfrm>
            <a:off x="7776074" y="2312534"/>
            <a:ext cx="1804442" cy="0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>
            <a:stCxn id="16" idx="0"/>
            <a:endCxn id="4" idx="3"/>
          </p:cNvCxnSpPr>
          <p:nvPr/>
        </p:nvCxnSpPr>
        <p:spPr>
          <a:xfrm flipH="1" flipV="1">
            <a:off x="10161814" y="2795860"/>
            <a:ext cx="20410" cy="1204640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7276758" y="3328885"/>
            <a:ext cx="1414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SETGET key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10369729" y="3328885"/>
            <a:ext cx="1414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SETGET key</a:t>
            </a:r>
            <a:endParaRPr lang="zh-CN" altLang="en-US" dirty="0"/>
          </a:p>
        </p:txBody>
      </p:sp>
      <p:sp>
        <p:nvSpPr>
          <p:cNvPr id="15" name="椭圆 14"/>
          <p:cNvSpPr/>
          <p:nvPr/>
        </p:nvSpPr>
        <p:spPr>
          <a:xfrm>
            <a:off x="6701857" y="4000500"/>
            <a:ext cx="985838" cy="985838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/>
              <a:t>Client 1</a:t>
            </a:r>
            <a:endParaRPr lang="zh-CN" altLang="en-US" sz="1600" dirty="0"/>
          </a:p>
        </p:txBody>
      </p:sp>
      <p:sp>
        <p:nvSpPr>
          <p:cNvPr id="16" name="椭圆 15"/>
          <p:cNvSpPr/>
          <p:nvPr/>
        </p:nvSpPr>
        <p:spPr>
          <a:xfrm>
            <a:off x="9689305" y="4000500"/>
            <a:ext cx="985838" cy="985838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/>
              <a:t>Client 2</a:t>
            </a:r>
            <a:endParaRPr lang="zh-CN" altLang="en-US" sz="1600" dirty="0"/>
          </a:p>
        </p:txBody>
      </p:sp>
      <p:sp>
        <p:nvSpPr>
          <p:cNvPr id="23" name="流程图: 汇总连接 22"/>
          <p:cNvSpPr/>
          <p:nvPr/>
        </p:nvSpPr>
        <p:spPr>
          <a:xfrm>
            <a:off x="8450917" y="2030603"/>
            <a:ext cx="563862" cy="563862"/>
          </a:xfrm>
          <a:prstGeom prst="flowChartSummingJunction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557213" y="1414463"/>
            <a:ext cx="597428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为解决单点故障，可采用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Master-Slave</a:t>
            </a:r>
            <a:r>
              <a:rPr lang="zh-CN" altLang="en-US" sz="2400" dirty="0"/>
              <a:t> </a:t>
            </a:r>
            <a:r>
              <a:rPr lang="zh-CN" altLang="en-US" sz="2400" dirty="0" smtClean="0"/>
              <a:t>架构</a:t>
            </a:r>
            <a:endParaRPr lang="en-US" altLang="zh-CN" sz="2400" dirty="0" smtClean="0"/>
          </a:p>
          <a:p>
            <a:endParaRPr lang="en-US" altLang="zh-CN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dirty="0" smtClean="0"/>
              <a:t>当 </a:t>
            </a:r>
            <a:r>
              <a:rPr lang="en-US" altLang="zh-CN" sz="2000" dirty="0" smtClean="0"/>
              <a:t>C1 </a:t>
            </a:r>
            <a:r>
              <a:rPr lang="zh-CN" altLang="en-US" sz="2000" dirty="0" smtClean="0"/>
              <a:t>在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Master </a:t>
            </a:r>
            <a:r>
              <a:rPr lang="zh-CN" altLang="en-US" sz="2000" dirty="0" smtClean="0"/>
              <a:t>获取锁后，</a:t>
            </a:r>
            <a:r>
              <a:rPr lang="en-US" altLang="zh-CN" sz="2000" dirty="0" smtClean="0"/>
              <a:t>Master </a:t>
            </a:r>
            <a:r>
              <a:rPr lang="zh-CN" altLang="en-US" sz="2000" dirty="0" smtClean="0"/>
              <a:t>宕机</a:t>
            </a:r>
            <a:endParaRPr lang="en-US" altLang="zh-CN" sz="200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2000" dirty="0" smtClean="0"/>
              <a:t>Slave </a:t>
            </a:r>
            <a:r>
              <a:rPr lang="zh-CN" altLang="en-US" sz="2000" dirty="0" smtClean="0"/>
              <a:t>被选成新 </a:t>
            </a:r>
            <a:r>
              <a:rPr lang="en-US" altLang="zh-CN" sz="2000" dirty="0" smtClean="0"/>
              <a:t>Master</a:t>
            </a:r>
            <a:r>
              <a:rPr lang="zh-CN" altLang="en-US" sz="2000" dirty="0" smtClean="0"/>
              <a:t>，没有从 </a:t>
            </a:r>
            <a:r>
              <a:rPr lang="en-US" altLang="zh-CN" sz="2000" dirty="0" smtClean="0"/>
              <a:t>Master </a:t>
            </a:r>
            <a:r>
              <a:rPr lang="zh-CN" altLang="en-US" sz="2000" dirty="0" smtClean="0"/>
              <a:t>同步到 </a:t>
            </a:r>
            <a:r>
              <a:rPr lang="en-US" altLang="zh-CN" sz="2000" dirty="0" smtClean="0"/>
              <a:t>key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dirty="0" smtClean="0"/>
              <a:t>这时 </a:t>
            </a:r>
            <a:r>
              <a:rPr lang="en-US" altLang="zh-CN" sz="2000" dirty="0" smtClean="0"/>
              <a:t>C2 </a:t>
            </a:r>
            <a:r>
              <a:rPr lang="zh-CN" altLang="en-US" sz="2000" dirty="0" smtClean="0"/>
              <a:t>向新 </a:t>
            </a:r>
            <a:r>
              <a:rPr lang="en-US" altLang="zh-CN" sz="2000" dirty="0" smtClean="0"/>
              <a:t>Master </a:t>
            </a:r>
            <a:r>
              <a:rPr lang="zh-CN" altLang="en-US" sz="2000" dirty="0" smtClean="0"/>
              <a:t>获取锁，返回成功</a:t>
            </a:r>
            <a:endParaRPr lang="en-US" altLang="zh-CN" sz="200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dirty="0" smtClean="0"/>
              <a:t>出现错误：</a:t>
            </a:r>
            <a:r>
              <a:rPr lang="en-US" altLang="zh-CN" sz="2000" dirty="0" smtClean="0"/>
              <a:t>C1 </a:t>
            </a:r>
            <a:r>
              <a:rPr lang="zh-CN" altLang="en-US" sz="2000" dirty="0" smtClean="0"/>
              <a:t>和 </a:t>
            </a:r>
            <a:r>
              <a:rPr lang="en-US" altLang="zh-CN" sz="2000" dirty="0" smtClean="0"/>
              <a:t>C2 </a:t>
            </a:r>
            <a:r>
              <a:rPr lang="zh-CN" altLang="en-US" sz="2000" dirty="0" smtClean="0"/>
              <a:t>同时拿到了锁</a:t>
            </a: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2538651960"/>
      </p:ext>
    </p:extLst>
  </p:cSld>
  <p:clrMapOvr>
    <a:masterClrMapping/>
  </p:clrMapOvr>
  <p:transition spd="med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6754" y="640080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chemeClr val="bg1"/>
                </a:solidFill>
              </a:rPr>
              <a:t>Redlock</a:t>
            </a:r>
            <a:r>
              <a:rPr lang="en-US" altLang="zh-CN" dirty="0" smtClean="0">
                <a:solidFill>
                  <a:schemeClr val="bg1"/>
                </a:solidFill>
              </a:rPr>
              <a:t> </a:t>
            </a:r>
            <a:r>
              <a:rPr lang="zh-CN" altLang="en-US" dirty="0" smtClean="0">
                <a:solidFill>
                  <a:schemeClr val="bg1"/>
                </a:solidFill>
              </a:rPr>
              <a:t>算法 </a:t>
            </a:r>
            <a:r>
              <a:rPr lang="en-US" altLang="zh-CN" dirty="0" smtClean="0">
                <a:solidFill>
                  <a:schemeClr val="bg1"/>
                </a:solidFill>
              </a:rPr>
              <a:t>– </a:t>
            </a:r>
            <a:r>
              <a:rPr lang="zh-CN" altLang="en-US" dirty="0">
                <a:solidFill>
                  <a:schemeClr val="bg1"/>
                </a:solidFill>
              </a:rPr>
              <a:t>获取锁</a:t>
            </a:r>
          </a:p>
        </p:txBody>
      </p:sp>
      <p:sp>
        <p:nvSpPr>
          <p:cNvPr id="3" name="圆柱形 2"/>
          <p:cNvSpPr/>
          <p:nvPr/>
        </p:nvSpPr>
        <p:spPr>
          <a:xfrm>
            <a:off x="8385136" y="1607672"/>
            <a:ext cx="758872" cy="63097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Redis</a:t>
            </a:r>
            <a:endParaRPr lang="zh-CN" altLang="en-US" dirty="0"/>
          </a:p>
        </p:txBody>
      </p:sp>
      <p:sp>
        <p:nvSpPr>
          <p:cNvPr id="4" name="圆柱形 3"/>
          <p:cNvSpPr/>
          <p:nvPr/>
        </p:nvSpPr>
        <p:spPr>
          <a:xfrm>
            <a:off x="9694823" y="1607672"/>
            <a:ext cx="758872" cy="63097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Redis</a:t>
            </a:r>
            <a:endParaRPr lang="zh-CN" altLang="en-US" dirty="0"/>
          </a:p>
        </p:txBody>
      </p:sp>
      <p:sp>
        <p:nvSpPr>
          <p:cNvPr id="5" name="圆柱形 4"/>
          <p:cNvSpPr/>
          <p:nvPr/>
        </p:nvSpPr>
        <p:spPr>
          <a:xfrm>
            <a:off x="11004510" y="1659170"/>
            <a:ext cx="758872" cy="63097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Redis</a:t>
            </a:r>
            <a:endParaRPr lang="zh-CN" altLang="en-US" dirty="0"/>
          </a:p>
        </p:txBody>
      </p:sp>
      <p:sp>
        <p:nvSpPr>
          <p:cNvPr id="6" name="圆柱形 5"/>
          <p:cNvSpPr/>
          <p:nvPr/>
        </p:nvSpPr>
        <p:spPr>
          <a:xfrm>
            <a:off x="9144008" y="2574459"/>
            <a:ext cx="758872" cy="63097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Redis</a:t>
            </a:r>
            <a:endParaRPr lang="zh-CN" altLang="en-US" dirty="0"/>
          </a:p>
        </p:txBody>
      </p:sp>
      <p:sp>
        <p:nvSpPr>
          <p:cNvPr id="7" name="圆柱形 6"/>
          <p:cNvSpPr/>
          <p:nvPr/>
        </p:nvSpPr>
        <p:spPr>
          <a:xfrm>
            <a:off x="10453695" y="2574459"/>
            <a:ext cx="758872" cy="63097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Redis</a:t>
            </a:r>
            <a:endParaRPr lang="zh-CN" altLang="en-US" dirty="0"/>
          </a:p>
        </p:txBody>
      </p:sp>
      <p:sp>
        <p:nvSpPr>
          <p:cNvPr id="8" name="椭圆 7"/>
          <p:cNvSpPr/>
          <p:nvPr/>
        </p:nvSpPr>
        <p:spPr>
          <a:xfrm>
            <a:off x="9523444" y="4743451"/>
            <a:ext cx="1138308" cy="1138308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Client</a:t>
            </a:r>
            <a:endParaRPr lang="zh-CN" altLang="en-US" dirty="0"/>
          </a:p>
        </p:txBody>
      </p:sp>
      <p:cxnSp>
        <p:nvCxnSpPr>
          <p:cNvPr id="11" name="曲线连接符 10"/>
          <p:cNvCxnSpPr>
            <a:stCxn id="8" idx="0"/>
            <a:endCxn id="3" idx="3"/>
          </p:cNvCxnSpPr>
          <p:nvPr/>
        </p:nvCxnSpPr>
        <p:spPr>
          <a:xfrm rot="16200000" flipV="1">
            <a:off x="8176182" y="2827035"/>
            <a:ext cx="2504807" cy="1328026"/>
          </a:xfrm>
          <a:prstGeom prst="curvedConnector3">
            <a:avLst>
              <a:gd name="adj1" fmla="val 3574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曲线连接符 17"/>
          <p:cNvCxnSpPr>
            <a:stCxn id="8" idx="0"/>
            <a:endCxn id="4" idx="3"/>
          </p:cNvCxnSpPr>
          <p:nvPr/>
        </p:nvCxnSpPr>
        <p:spPr>
          <a:xfrm rot="16200000" flipV="1">
            <a:off x="8831026" y="3481878"/>
            <a:ext cx="2504807" cy="18339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曲线连接符 24"/>
          <p:cNvCxnSpPr>
            <a:stCxn id="8" idx="0"/>
            <a:endCxn id="5" idx="3"/>
          </p:cNvCxnSpPr>
          <p:nvPr/>
        </p:nvCxnSpPr>
        <p:spPr>
          <a:xfrm rot="5400000" flipH="1" flipV="1">
            <a:off x="9511618" y="2871123"/>
            <a:ext cx="2453309" cy="1291348"/>
          </a:xfrm>
          <a:prstGeom prst="curvedConnector3">
            <a:avLst>
              <a:gd name="adj1" fmla="val 2845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>
            <a:stCxn id="8" idx="0"/>
            <a:endCxn id="6" idx="3"/>
          </p:cNvCxnSpPr>
          <p:nvPr/>
        </p:nvCxnSpPr>
        <p:spPr>
          <a:xfrm flipH="1" flipV="1">
            <a:off x="9523444" y="3205431"/>
            <a:ext cx="569154" cy="1538020"/>
          </a:xfrm>
          <a:prstGeom prst="straightConnector1">
            <a:avLst/>
          </a:prstGeom>
          <a:ln>
            <a:prstDash val="lgDashDot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>
            <a:stCxn id="8" idx="0"/>
            <a:endCxn id="7" idx="3"/>
          </p:cNvCxnSpPr>
          <p:nvPr/>
        </p:nvCxnSpPr>
        <p:spPr>
          <a:xfrm flipV="1">
            <a:off x="10092598" y="3205431"/>
            <a:ext cx="740533" cy="1538020"/>
          </a:xfrm>
          <a:prstGeom prst="straightConnector1">
            <a:avLst/>
          </a:prstGeom>
          <a:ln>
            <a:prstDash val="lgDashDot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557213" y="1414463"/>
            <a:ext cx="8623474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请求多个 </a:t>
            </a:r>
            <a:r>
              <a:rPr lang="en-US" altLang="zh-CN" sz="2400" dirty="0" err="1" smtClean="0"/>
              <a:t>Redis</a:t>
            </a:r>
            <a:r>
              <a:rPr lang="zh-CN" altLang="en-US" sz="2400" dirty="0" smtClean="0"/>
              <a:t>，过半数成功即获取锁</a:t>
            </a:r>
            <a:endParaRPr lang="en-US" altLang="zh-CN" sz="2400" dirty="0" smtClean="0"/>
          </a:p>
          <a:p>
            <a:endParaRPr lang="en-US" altLang="zh-CN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dirty="0" smtClean="0"/>
              <a:t>假设有 </a:t>
            </a:r>
            <a:r>
              <a:rPr lang="en-US" altLang="zh-CN" sz="2000" dirty="0" smtClean="0"/>
              <a:t>N=5 </a:t>
            </a:r>
            <a:r>
              <a:rPr lang="zh-CN" altLang="en-US" sz="2000" dirty="0" smtClean="0"/>
              <a:t>个 </a:t>
            </a:r>
            <a:r>
              <a:rPr lang="en-US" altLang="zh-CN" sz="2000" dirty="0" err="1" smtClean="0"/>
              <a:t>Redis</a:t>
            </a:r>
            <a:r>
              <a:rPr lang="zh-CN" altLang="en-US" sz="2000" dirty="0" smtClean="0"/>
              <a:t>，依次请求锁，成功 </a:t>
            </a:r>
            <a:r>
              <a:rPr lang="en-US" altLang="zh-CN" sz="2000" dirty="0" smtClean="0"/>
              <a:t>3 </a:t>
            </a:r>
            <a:r>
              <a:rPr lang="zh-CN" altLang="en-US" sz="2000" dirty="0" smtClean="0"/>
              <a:t>个及以上则成功</a:t>
            </a:r>
            <a:endParaRPr lang="en-US" altLang="zh-CN" sz="200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dirty="0" smtClean="0"/>
              <a:t>每次请求需要设置较小的超时时间</a:t>
            </a:r>
            <a:endParaRPr lang="en-US" altLang="zh-CN" sz="200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dirty="0" smtClean="0"/>
              <a:t>每向一个 </a:t>
            </a:r>
            <a:r>
              <a:rPr lang="en-US" altLang="zh-CN" sz="2000" dirty="0" err="1" smtClean="0"/>
              <a:t>Redis</a:t>
            </a:r>
            <a:r>
              <a:rPr lang="en-US" altLang="zh-CN" sz="2000" dirty="0" smtClean="0"/>
              <a:t> </a:t>
            </a:r>
            <a:r>
              <a:rPr lang="zh-CN" altLang="en-US" sz="2000" dirty="0" smtClean="0"/>
              <a:t>请求锁的步骤跟之前讲的单机版方法一致</a:t>
            </a:r>
            <a:endParaRPr lang="en-US" altLang="zh-CN" sz="200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dirty="0" smtClean="0"/>
              <a:t>如果成功，重新计算锁有效时间，减去获取锁所花时间</a:t>
            </a:r>
            <a:endParaRPr lang="en-US" altLang="zh-CN" sz="200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dirty="0" smtClean="0"/>
              <a:t>如果失败，则向所有 </a:t>
            </a:r>
            <a:r>
              <a:rPr lang="en-US" altLang="zh-CN" sz="2000" dirty="0" err="1" smtClean="0"/>
              <a:t>Redis</a:t>
            </a:r>
            <a:r>
              <a:rPr lang="en-US" altLang="zh-CN" sz="2000" dirty="0" smtClean="0"/>
              <a:t> </a:t>
            </a:r>
            <a:r>
              <a:rPr lang="zh-CN" altLang="en-US" sz="2000" dirty="0" smtClean="0"/>
              <a:t>发送释放锁命令</a:t>
            </a:r>
            <a:endParaRPr lang="en-US" altLang="zh-CN" sz="200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US" altLang="zh-CN" sz="2000" dirty="0"/>
          </a:p>
          <a:p>
            <a:pPr>
              <a:lnSpc>
                <a:spcPct val="150000"/>
              </a:lnSpc>
            </a:pP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en-US" altLang="zh-CN" dirty="0" smtClean="0"/>
              <a:t>* </a:t>
            </a:r>
            <a:r>
              <a:rPr lang="zh-CN" altLang="en-US" dirty="0" smtClean="0"/>
              <a:t>有可能存在脑裂问题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18492514"/>
      </p:ext>
    </p:extLst>
  </p:cSld>
  <p:clrMapOvr>
    <a:masterClrMapping/>
  </p:clrMapOvr>
  <p:transition spd="med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6754" y="640080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chemeClr val="bg1"/>
                </a:solidFill>
              </a:rPr>
              <a:t>Redlock</a:t>
            </a:r>
            <a:r>
              <a:rPr lang="en-US" altLang="zh-CN" dirty="0" smtClean="0">
                <a:solidFill>
                  <a:schemeClr val="bg1"/>
                </a:solidFill>
              </a:rPr>
              <a:t> </a:t>
            </a:r>
            <a:r>
              <a:rPr lang="zh-CN" altLang="en-US" dirty="0" smtClean="0">
                <a:solidFill>
                  <a:schemeClr val="bg1"/>
                </a:solidFill>
              </a:rPr>
              <a:t>算法 </a:t>
            </a:r>
            <a:r>
              <a:rPr lang="en-US" altLang="zh-CN" dirty="0" smtClean="0">
                <a:solidFill>
                  <a:schemeClr val="bg1"/>
                </a:solidFill>
              </a:rPr>
              <a:t>– </a:t>
            </a:r>
            <a:r>
              <a:rPr lang="zh-CN" altLang="en-US" dirty="0">
                <a:solidFill>
                  <a:schemeClr val="bg1"/>
                </a:solidFill>
              </a:rPr>
              <a:t>释放</a:t>
            </a:r>
            <a:r>
              <a:rPr lang="zh-CN" altLang="en-US" dirty="0" smtClean="0">
                <a:solidFill>
                  <a:schemeClr val="bg1"/>
                </a:solidFill>
              </a:rPr>
              <a:t>锁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4" name="圆柱形 3"/>
          <p:cNvSpPr/>
          <p:nvPr/>
        </p:nvSpPr>
        <p:spPr>
          <a:xfrm>
            <a:off x="9394786" y="1414463"/>
            <a:ext cx="1377990" cy="11069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Redis</a:t>
            </a:r>
            <a:endParaRPr lang="zh-CN" altLang="en-US" dirty="0"/>
          </a:p>
        </p:txBody>
      </p:sp>
      <p:sp>
        <p:nvSpPr>
          <p:cNvPr id="8" name="椭圆 7"/>
          <p:cNvSpPr/>
          <p:nvPr/>
        </p:nvSpPr>
        <p:spPr>
          <a:xfrm>
            <a:off x="9514627" y="3857626"/>
            <a:ext cx="1138308" cy="1138308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Client</a:t>
            </a:r>
            <a:endParaRPr lang="zh-CN" altLang="en-US" dirty="0"/>
          </a:p>
        </p:txBody>
      </p:sp>
      <p:cxnSp>
        <p:nvCxnSpPr>
          <p:cNvPr id="18" name="曲线连接符 17"/>
          <p:cNvCxnSpPr>
            <a:stCxn id="8" idx="0"/>
            <a:endCxn id="4" idx="3"/>
          </p:cNvCxnSpPr>
          <p:nvPr/>
        </p:nvCxnSpPr>
        <p:spPr>
          <a:xfrm rot="5400000" flipH="1" flipV="1">
            <a:off x="9415676" y="3189521"/>
            <a:ext cx="1336210" cy="12700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557213" y="1414463"/>
            <a:ext cx="782792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向所有 </a:t>
            </a:r>
            <a:r>
              <a:rPr lang="en-US" altLang="zh-CN" sz="2400" dirty="0" err="1" smtClean="0"/>
              <a:t>Redis</a:t>
            </a:r>
            <a:r>
              <a:rPr lang="en-US" altLang="zh-CN" sz="2400" dirty="0" smtClean="0"/>
              <a:t> </a:t>
            </a:r>
            <a:r>
              <a:rPr lang="zh-CN" altLang="en-US" sz="2400" dirty="0" smtClean="0"/>
              <a:t>发送释放锁命令</a:t>
            </a:r>
            <a:endParaRPr lang="en-US" altLang="zh-CN" sz="2400" dirty="0" smtClean="0"/>
          </a:p>
          <a:p>
            <a:endParaRPr lang="en-US" altLang="zh-CN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dirty="0" smtClean="0"/>
              <a:t>就算之前认为加锁失败的</a:t>
            </a:r>
            <a:r>
              <a:rPr lang="en-US" altLang="zh-CN" sz="2000" dirty="0"/>
              <a:t> </a:t>
            </a:r>
            <a:r>
              <a:rPr lang="en-US" altLang="zh-CN" sz="2000" dirty="0" err="1" smtClean="0"/>
              <a:t>Redis</a:t>
            </a:r>
            <a:r>
              <a:rPr lang="zh-CN" altLang="en-US" sz="2000" dirty="0" smtClean="0"/>
              <a:t>，也要发送 </a:t>
            </a:r>
            <a:r>
              <a:rPr lang="en-US" altLang="zh-CN" sz="2000" dirty="0" smtClean="0"/>
              <a:t>DEL </a:t>
            </a:r>
            <a:r>
              <a:rPr lang="zh-CN" altLang="en-US" sz="2000" dirty="0" smtClean="0"/>
              <a:t>命令。因为有可能是网络问题导致没收到回复。</a:t>
            </a:r>
            <a:endParaRPr lang="en-US" altLang="zh-CN" sz="200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dirty="0" smtClean="0"/>
              <a:t>发送加锁及释放锁请求要 </a:t>
            </a:r>
            <a:r>
              <a:rPr lang="en-US" altLang="zh-CN" sz="2000" dirty="0" smtClean="0"/>
              <a:t>ASAP</a:t>
            </a:r>
            <a:r>
              <a:rPr lang="zh-CN" altLang="en-US" sz="2000" dirty="0" smtClean="0"/>
              <a:t>，减少加锁总时间，所以尽量使用并发请求。 </a:t>
            </a:r>
            <a:endParaRPr lang="en-US" altLang="zh-CN" sz="200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US" altLang="zh-CN" sz="2000" dirty="0"/>
          </a:p>
          <a:p>
            <a:pPr>
              <a:lnSpc>
                <a:spcPct val="150000"/>
              </a:lnSpc>
            </a:pPr>
            <a:endParaRPr lang="en-US" altLang="zh-CN" sz="2000" dirty="0"/>
          </a:p>
        </p:txBody>
      </p:sp>
      <p:cxnSp>
        <p:nvCxnSpPr>
          <p:cNvPr id="15" name="曲线连接符 14"/>
          <p:cNvCxnSpPr>
            <a:stCxn id="4" idx="4"/>
          </p:cNvCxnSpPr>
          <p:nvPr/>
        </p:nvCxnSpPr>
        <p:spPr>
          <a:xfrm>
            <a:off x="10772776" y="1967940"/>
            <a:ext cx="571499" cy="1446773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流程图: 汇总连接 20"/>
          <p:cNvSpPr/>
          <p:nvPr/>
        </p:nvSpPr>
        <p:spPr>
          <a:xfrm>
            <a:off x="11053649" y="3414713"/>
            <a:ext cx="563862" cy="563862"/>
          </a:xfrm>
          <a:prstGeom prst="flowChartSummingJunction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9514627" y="2986088"/>
            <a:ext cx="562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SET</a:t>
            </a:r>
            <a:endParaRPr lang="zh-CN" altLang="en-US" dirty="0"/>
          </a:p>
        </p:txBody>
      </p:sp>
      <p:sp>
        <p:nvSpPr>
          <p:cNvPr id="23" name="文本框 22"/>
          <p:cNvSpPr txBox="1"/>
          <p:nvPr/>
        </p:nvSpPr>
        <p:spPr>
          <a:xfrm>
            <a:off x="11307004" y="2343100"/>
            <a:ext cx="856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返回</a:t>
            </a:r>
            <a:r>
              <a:rPr lang="en-US" altLang="zh-CN" dirty="0" smtClean="0"/>
              <a:t>OK</a:t>
            </a:r>
            <a:endParaRPr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10796999" y="4081160"/>
            <a:ext cx="1137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网络中断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3465140"/>
      </p:ext>
    </p:extLst>
  </p:cSld>
  <p:clrMapOvr>
    <a:masterClrMapping/>
  </p:clrMapOvr>
  <p:transition spd="med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6754" y="640080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chemeClr val="bg1"/>
                </a:solidFill>
              </a:rPr>
              <a:t>Redlock</a:t>
            </a:r>
            <a:r>
              <a:rPr lang="en-US" altLang="zh-CN" dirty="0" smtClean="0">
                <a:solidFill>
                  <a:schemeClr val="bg1"/>
                </a:solidFill>
              </a:rPr>
              <a:t> </a:t>
            </a:r>
            <a:r>
              <a:rPr lang="zh-CN" altLang="en-US" dirty="0" smtClean="0">
                <a:solidFill>
                  <a:schemeClr val="bg1"/>
                </a:solidFill>
              </a:rPr>
              <a:t>算法 </a:t>
            </a:r>
            <a:r>
              <a:rPr lang="en-US" altLang="zh-CN" dirty="0" smtClean="0">
                <a:solidFill>
                  <a:schemeClr val="bg1"/>
                </a:solidFill>
              </a:rPr>
              <a:t>– </a:t>
            </a:r>
            <a:r>
              <a:rPr lang="zh-CN" altLang="en-US" dirty="0">
                <a:solidFill>
                  <a:schemeClr val="bg1"/>
                </a:solidFill>
              </a:rPr>
              <a:t>缺陷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557212" y="1414463"/>
            <a:ext cx="995838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以下情况可能导致问题</a:t>
            </a:r>
            <a:endParaRPr lang="en-US" altLang="zh-CN" sz="2400" dirty="0" smtClean="0"/>
          </a:p>
          <a:p>
            <a:endParaRPr lang="en-US" altLang="zh-CN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dirty="0" smtClean="0"/>
              <a:t>如果一个 </a:t>
            </a:r>
            <a:r>
              <a:rPr lang="en-US" altLang="zh-CN" sz="2000" dirty="0" err="1" smtClean="0"/>
              <a:t>Redis</a:t>
            </a:r>
            <a:r>
              <a:rPr lang="zh-CN" altLang="en-US" sz="2000" dirty="0" smtClean="0"/>
              <a:t> 中途宕机</a:t>
            </a:r>
            <a:endParaRPr lang="en-US" altLang="zh-CN" sz="2000" dirty="0" smtClean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获取锁 </a:t>
            </a:r>
            <a:r>
              <a:rPr lang="en-US" altLang="zh-CN" sz="2000" dirty="0" smtClean="0"/>
              <a:t>3/5 </a:t>
            </a:r>
            <a:r>
              <a:rPr lang="zh-CN" altLang="en-US" sz="2000" dirty="0" smtClean="0"/>
              <a:t>成功，这时其中一个挂掉，导致其它 </a:t>
            </a:r>
            <a:r>
              <a:rPr lang="en-US" altLang="zh-CN" sz="2000" dirty="0" smtClean="0"/>
              <a:t>Client </a:t>
            </a:r>
            <a:r>
              <a:rPr lang="zh-CN" altLang="en-US" sz="2000" dirty="0" smtClean="0"/>
              <a:t>可能获取到锁</a:t>
            </a:r>
            <a:endParaRPr lang="en-US" altLang="zh-CN" sz="2000" dirty="0" smtClean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可以设置 </a:t>
            </a:r>
            <a:r>
              <a:rPr lang="en-US" altLang="zh-CN" sz="2000" dirty="0" smtClean="0"/>
              <a:t>AOF </a:t>
            </a:r>
            <a:r>
              <a:rPr lang="zh-CN" altLang="en-US" sz="2000" dirty="0" smtClean="0"/>
              <a:t>，以及添加 </a:t>
            </a:r>
            <a:r>
              <a:rPr lang="en-US" altLang="zh-CN" sz="2000" dirty="0" err="1"/>
              <a:t>fsync</a:t>
            </a:r>
            <a:r>
              <a:rPr lang="en-US" altLang="zh-CN" sz="2000" dirty="0"/>
              <a:t>=always </a:t>
            </a:r>
            <a:r>
              <a:rPr lang="zh-CN" altLang="en-US" sz="2000" dirty="0" smtClean="0"/>
              <a:t>选项，牺牲一些性能</a:t>
            </a:r>
            <a:endParaRPr lang="en-US" altLang="zh-CN" sz="2000" dirty="0" smtClean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延迟重启挂掉节点，让它参与的锁 </a:t>
            </a:r>
            <a:r>
              <a:rPr lang="en-US" altLang="zh-CN" sz="2000" dirty="0" smtClean="0"/>
              <a:t>key </a:t>
            </a:r>
            <a:r>
              <a:rPr lang="zh-CN" altLang="en-US" sz="2000" dirty="0" smtClean="0"/>
              <a:t>自动失效。</a:t>
            </a:r>
            <a:endParaRPr lang="en-US" altLang="zh-CN" sz="200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dirty="0" smtClean="0"/>
              <a:t>每个</a:t>
            </a:r>
            <a:r>
              <a:rPr lang="en-US" altLang="zh-CN" sz="2000" dirty="0"/>
              <a:t> </a:t>
            </a:r>
            <a:r>
              <a:rPr lang="en-US" altLang="zh-CN" sz="2000" dirty="0" err="1" smtClean="0"/>
              <a:t>Redis</a:t>
            </a:r>
            <a:r>
              <a:rPr lang="en-US" altLang="zh-CN" sz="2000" dirty="0" smtClean="0"/>
              <a:t> </a:t>
            </a:r>
            <a:r>
              <a:rPr lang="zh-CN" altLang="en-US" sz="2000" dirty="0" smtClean="0"/>
              <a:t>收到写命令是有先后顺序的，最先收到请求也是最早 </a:t>
            </a:r>
            <a:r>
              <a:rPr lang="en-US" altLang="zh-CN" sz="2000" dirty="0" smtClean="0"/>
              <a:t>key </a:t>
            </a:r>
            <a:r>
              <a:rPr lang="zh-CN" altLang="en-US" sz="2000" dirty="0" smtClean="0"/>
              <a:t>过期</a:t>
            </a:r>
            <a:endParaRPr lang="en-US" altLang="zh-CN" sz="2000" dirty="0" smtClean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在 </a:t>
            </a:r>
            <a:r>
              <a:rPr lang="en-US" altLang="zh-CN" sz="2000" dirty="0" err="1" smtClean="0"/>
              <a:t>Redis</a:t>
            </a:r>
            <a:r>
              <a:rPr lang="en-US" altLang="zh-CN" sz="2000" dirty="0" smtClean="0"/>
              <a:t> </a:t>
            </a:r>
            <a:r>
              <a:rPr lang="zh-CN" altLang="en-US" sz="2000" dirty="0" smtClean="0"/>
              <a:t>所有实例先后过期的时间段内，有可能 </a:t>
            </a:r>
            <a:r>
              <a:rPr lang="en-US" altLang="zh-CN" sz="2000" dirty="0" smtClean="0"/>
              <a:t>Client </a:t>
            </a:r>
            <a:r>
              <a:rPr lang="zh-CN" altLang="en-US" sz="2000" dirty="0" smtClean="0"/>
              <a:t>能够申请到锁</a:t>
            </a:r>
            <a:endParaRPr lang="en-US" altLang="zh-CN" sz="2000" dirty="0" smtClean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只能依靠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Client </a:t>
            </a:r>
            <a:r>
              <a:rPr lang="zh-CN" altLang="en-US" sz="2000" dirty="0" smtClean="0"/>
              <a:t>主动释放锁来主动删除 </a:t>
            </a:r>
            <a:r>
              <a:rPr lang="en-US" altLang="zh-CN" sz="2000" dirty="0" smtClean="0"/>
              <a:t>key</a:t>
            </a:r>
            <a:r>
              <a:rPr lang="zh-CN" altLang="en-US" sz="2000" dirty="0" smtClean="0"/>
              <a:t>，避免出现 </a:t>
            </a:r>
            <a:r>
              <a:rPr lang="en-US" altLang="zh-CN" sz="2000" dirty="0" smtClean="0"/>
              <a:t>expire</a:t>
            </a:r>
            <a:r>
              <a:rPr lang="zh-CN" altLang="en-US" sz="2000" dirty="0" smtClean="0"/>
              <a:t>，减少</a:t>
            </a:r>
            <a:r>
              <a:rPr lang="zh-CN" altLang="en-US" sz="2000" dirty="0" smtClean="0"/>
              <a:t>冲突</a:t>
            </a:r>
            <a:endParaRPr lang="en-US" altLang="zh-CN" sz="2000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2000" dirty="0" smtClean="0"/>
              <a:t>Client </a:t>
            </a:r>
            <a:r>
              <a:rPr lang="zh-CN" altLang="en-US" sz="2000" dirty="0" smtClean="0"/>
              <a:t>拿到锁后，访问共享资源阻塞了太长时间，在超时后还在访问，不安全</a:t>
            </a:r>
            <a:endParaRPr lang="en-US" altLang="zh-CN" sz="2000" dirty="0" smtClean="0"/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见下页 </a:t>
            </a:r>
            <a:r>
              <a:rPr lang="en-US" altLang="zh-CN" sz="2000" dirty="0" smtClean="0"/>
              <a:t>PPT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dirty="0" smtClean="0"/>
              <a:t>系统计时</a:t>
            </a:r>
            <a:r>
              <a:rPr lang="zh-CN" altLang="en-US" sz="2000" dirty="0" smtClean="0"/>
              <a:t>（</a:t>
            </a:r>
            <a:r>
              <a:rPr lang="en-US" altLang="zh-CN" sz="2000" dirty="0" smtClean="0"/>
              <a:t>Timing</a:t>
            </a:r>
            <a:r>
              <a:rPr lang="zh-CN" altLang="en-US" sz="2000" dirty="0" smtClean="0"/>
              <a:t>）出现问题</a:t>
            </a:r>
            <a:endParaRPr lang="en-US" altLang="zh-CN" sz="2000" dirty="0"/>
          </a:p>
          <a:p>
            <a:pPr>
              <a:lnSpc>
                <a:spcPct val="150000"/>
              </a:lnSpc>
            </a:pP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355186541"/>
      </p:ext>
    </p:extLst>
  </p:cSld>
  <p:clrMapOvr>
    <a:masterClrMapping/>
  </p:clrMapOvr>
  <p:transition spd="med">
    <p:random/>
  </p:transition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980</Words>
  <Application>Microsoft Office PowerPoint</Application>
  <PresentationFormat>宽屏</PresentationFormat>
  <Paragraphs>134</Paragraphs>
  <Slides>12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宋体</vt:lpstr>
      <vt:lpstr>微软雅黑</vt:lpstr>
      <vt:lpstr>Arial</vt:lpstr>
      <vt:lpstr>Calibri</vt:lpstr>
      <vt:lpstr>Calibri Light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kyle</dc:creator>
  <cp:lastModifiedBy>kyle</cp:lastModifiedBy>
  <cp:revision>122</cp:revision>
  <dcterms:created xsi:type="dcterms:W3CDTF">2018-09-17T08:16:06Z</dcterms:created>
  <dcterms:modified xsi:type="dcterms:W3CDTF">2018-09-19T01:07:39Z</dcterms:modified>
</cp:coreProperties>
</file>