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5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7" autoAdjust="0"/>
  </p:normalViewPr>
  <p:slideViewPr>
    <p:cSldViewPr snapToGrid="0">
      <p:cViewPr varScale="1">
        <p:scale>
          <a:sx n="107" d="100"/>
          <a:sy n="107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7E8D8-5780-4356-B5D8-C8E4FB951B21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F626D-C534-4478-94C7-7623DB50A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09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cqlsh:zipkin2&gt; CREATE TABLE books (</a:t>
            </a:r>
          </a:p>
          <a:p>
            <a:r>
              <a:rPr lang="en-US" altLang="zh-CN" dirty="0" smtClean="0"/>
              <a:t>           ... title text,</a:t>
            </a:r>
          </a:p>
          <a:p>
            <a:r>
              <a:rPr lang="en-US" altLang="zh-CN" dirty="0" smtClean="0"/>
              <a:t>           ... author text,</a:t>
            </a:r>
          </a:p>
          <a:p>
            <a:r>
              <a:rPr lang="en-US" altLang="zh-CN" dirty="0" smtClean="0"/>
              <a:t>           ... year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       ... PRIMARY KEY (title)</a:t>
            </a:r>
          </a:p>
          <a:p>
            <a:r>
              <a:rPr lang="en-US" altLang="zh-CN" dirty="0" smtClean="0"/>
              <a:t>           ... );</a:t>
            </a:r>
          </a:p>
          <a:p>
            <a:r>
              <a:rPr lang="en-US" altLang="zh-CN" dirty="0" smtClean="0"/>
              <a:t>cqlsh:zipkin2&gt; INSERT INTO books (title, author, year) VALUES ( 'Patriot Games', 'Tom Clancy', 1987);</a:t>
            </a:r>
          </a:p>
          <a:p>
            <a:r>
              <a:rPr lang="en-US" altLang="zh-CN" dirty="0" smtClean="0"/>
              <a:t>cqlsh:zipkin2&gt; INSERT INTO books (title, author, year) VALUES ( 'Without Remorse', 'Tom Clancy', 1993);</a:t>
            </a:r>
          </a:p>
          <a:p>
            <a:r>
              <a:rPr lang="en-US" altLang="zh-CN" dirty="0" smtClean="0"/>
              <a:t>cqlsh:zipkin2&gt; SELECT * FROM books;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626D-C534-4478-94C7-7623DB50AC1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21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cqlsh:zipkin2&gt; CREATE TABLE authors (</a:t>
            </a:r>
          </a:p>
          <a:p>
            <a:r>
              <a:rPr lang="en-US" altLang="zh-CN" dirty="0" smtClean="0"/>
              <a:t>           ... name text,</a:t>
            </a:r>
          </a:p>
          <a:p>
            <a:r>
              <a:rPr lang="en-US" altLang="zh-CN" dirty="0" smtClean="0"/>
              <a:t>           ... year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       ... title text,</a:t>
            </a:r>
          </a:p>
          <a:p>
            <a:r>
              <a:rPr lang="en-US" altLang="zh-CN" dirty="0" smtClean="0"/>
              <a:t>           ...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 text,</a:t>
            </a:r>
          </a:p>
          <a:p>
            <a:r>
              <a:rPr lang="en-US" altLang="zh-CN" dirty="0" smtClean="0"/>
              <a:t>           ... publisher text,</a:t>
            </a:r>
          </a:p>
          <a:p>
            <a:r>
              <a:rPr lang="en-US" altLang="zh-CN" dirty="0" smtClean="0"/>
              <a:t>           ... PRIMARY KEY (name, year, title)</a:t>
            </a:r>
          </a:p>
          <a:p>
            <a:r>
              <a:rPr lang="en-US" altLang="zh-CN" dirty="0" smtClean="0"/>
              <a:t>           ... ) WITH CLUSTERING ORDER BY (year DESC);</a:t>
            </a:r>
          </a:p>
          <a:p>
            <a:r>
              <a:rPr lang="en-US" altLang="zh-CN" dirty="0" smtClean="0"/>
              <a:t>cqlsh:zipkin2&gt; INSERT INTO authors (name, year, title,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, publisher) VALUES ('Tom Clancy', 1987, 'Patriot Games', '0-399-13241-4', 'Putnam');</a:t>
            </a:r>
          </a:p>
          <a:p>
            <a:r>
              <a:rPr lang="en-US" altLang="zh-CN" dirty="0" smtClean="0"/>
              <a:t>cqlsh:zipkin2&gt; INSERT INTO authors (name, year, title,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, publisher) VALUES ('Tom Clancy', 1993, 'Without Remorse', '0-399-13825-0', 'Putnam');</a:t>
            </a:r>
          </a:p>
          <a:p>
            <a:r>
              <a:rPr lang="en-US" altLang="zh-CN" dirty="0" smtClean="0"/>
              <a:t>cqlsh:zipkin2&gt; SELECT * FROM authors;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626D-C534-4478-94C7-7623DB50AC1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00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cqlsh:zipkin2&gt; CREATE TABLE authors (</a:t>
            </a:r>
          </a:p>
          <a:p>
            <a:r>
              <a:rPr lang="en-US" altLang="zh-CN" dirty="0" smtClean="0"/>
              <a:t>           ... name text,</a:t>
            </a:r>
          </a:p>
          <a:p>
            <a:r>
              <a:rPr lang="en-US" altLang="zh-CN" dirty="0" smtClean="0"/>
              <a:t>           ... year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       ... title text,</a:t>
            </a:r>
          </a:p>
          <a:p>
            <a:r>
              <a:rPr lang="en-US" altLang="zh-CN" dirty="0" smtClean="0"/>
              <a:t>           ...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 text,</a:t>
            </a:r>
          </a:p>
          <a:p>
            <a:r>
              <a:rPr lang="en-US" altLang="zh-CN" dirty="0" smtClean="0"/>
              <a:t>           ... publisher text,</a:t>
            </a:r>
          </a:p>
          <a:p>
            <a:r>
              <a:rPr lang="en-US" altLang="zh-CN" dirty="0" smtClean="0"/>
              <a:t>           ... PRIMARY KEY ((name, year), title)</a:t>
            </a:r>
          </a:p>
          <a:p>
            <a:r>
              <a:rPr lang="en-US" altLang="zh-CN" dirty="0" smtClean="0"/>
              <a:t>           ... );</a:t>
            </a:r>
          </a:p>
          <a:p>
            <a:r>
              <a:rPr lang="en-US" altLang="zh-CN" dirty="0" smtClean="0"/>
              <a:t>cqlsh:zipkin2&gt; INSERT INTO authors (name, year, title,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, publisher) VALUES ('Tom Clancy', 1987, 'Patriot Games', '0-399-13241-4', 'Putnam');</a:t>
            </a:r>
          </a:p>
          <a:p>
            <a:r>
              <a:rPr lang="en-US" altLang="zh-CN" dirty="0" smtClean="0"/>
              <a:t>cqlsh:zipkin2&gt; INSERT INTO authors (name, year, title, </a:t>
            </a:r>
            <a:r>
              <a:rPr lang="en-US" altLang="zh-CN" dirty="0" err="1" smtClean="0"/>
              <a:t>isbn</a:t>
            </a:r>
            <a:r>
              <a:rPr lang="en-US" altLang="zh-CN" dirty="0" smtClean="0"/>
              <a:t>, publisher) VALUES ('Tom Clancy', 1993, 'Without Remorse', '0-399-13825-0', 'Putnam');</a:t>
            </a:r>
          </a:p>
          <a:p>
            <a:r>
              <a:rPr lang="en-US" altLang="zh-CN" dirty="0" smtClean="0"/>
              <a:t>cqlsh:zipkin2&gt; SELECT * FROM authors;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626D-C534-4478-94C7-7623DB50AC1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83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626D-C534-4478-94C7-7623DB50AC1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494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626D-C534-4478-94C7-7623DB50AC1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79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5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8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03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 flipV="1">
            <a:off x="-1" y="1025376"/>
            <a:ext cx="12192001" cy="6483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 userDrawn="1"/>
        </p:nvGrpSpPr>
        <p:grpSpPr>
          <a:xfrm>
            <a:off x="0" y="560435"/>
            <a:ext cx="2688879" cy="529772"/>
            <a:chOff x="0" y="284389"/>
            <a:chExt cx="1692275" cy="529772"/>
          </a:xfrm>
        </p:grpSpPr>
        <p:sp>
          <p:nvSpPr>
            <p:cNvPr id="11" name="矩形 10"/>
            <p:cNvSpPr/>
            <p:nvPr/>
          </p:nvSpPr>
          <p:spPr>
            <a:xfrm>
              <a:off x="0" y="284389"/>
              <a:ext cx="1511300" cy="5297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577975" y="284389"/>
              <a:ext cx="114300" cy="5297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79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17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69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68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58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9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9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7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75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17D6-C6AE-4E7F-BBEC-2E8B0AFCB8A0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FC63-2C02-4E47-A98F-0A9E9DDAE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02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2881" y="653143"/>
            <a:ext cx="222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数据表对比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07189"/>
              </p:ext>
            </p:extLst>
          </p:nvPr>
        </p:nvGraphicFramePr>
        <p:xfrm>
          <a:off x="0" y="1322729"/>
          <a:ext cx="12192000" cy="532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550"/>
                <a:gridCol w="2301518"/>
                <a:gridCol w="1570613"/>
                <a:gridCol w="2240456"/>
                <a:gridCol w="1905534"/>
                <a:gridCol w="2664329"/>
              </a:tblGrid>
              <a:tr h="51198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Zipkin</a:t>
                      </a:r>
                      <a:r>
                        <a:rPr lang="en-US" altLang="zh-CN" sz="2400" dirty="0" smtClean="0"/>
                        <a:t> Cassandra3</a:t>
                      </a:r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Zipkin</a:t>
                      </a:r>
                      <a:r>
                        <a:rPr lang="en-US" altLang="zh-CN" sz="2400" dirty="0" smtClean="0"/>
                        <a:t> V1</a:t>
                      </a:r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Jaeger</a:t>
                      </a:r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表名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索引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表名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索引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表名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bg1"/>
                          </a:solidFill>
                        </a:rPr>
                        <a:t>索引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span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trace_id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ts_uuid</a:t>
                      </a:r>
                      <a:r>
                        <a:rPr lang="en-US" altLang="zh-CN" sz="1400" dirty="0" smtClean="0"/>
                        <a:t>, id)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traces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trace_id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ts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span_name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trace_id</a:t>
                      </a:r>
                      <a:endParaRPr lang="zh-CN" altLang="en-US" sz="1400" dirty="0"/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annotation_query</a:t>
                      </a:r>
                      <a:r>
                        <a:rPr lang="en-US" altLang="zh-CN" sz="1400" dirty="0" smtClean="0"/>
                        <a:t> (</a:t>
                      </a:r>
                      <a:r>
                        <a:rPr lang="en-US" altLang="zh-CN" sz="1400" baseline="0" dirty="0" err="1" smtClean="0">
                          <a:solidFill>
                            <a:srgbClr val="00B050"/>
                          </a:solidFill>
                        </a:rPr>
                        <a:t>SASIIndex</a:t>
                      </a:r>
                      <a:r>
                        <a:rPr lang="en-US" altLang="zh-CN" sz="1400" baseline="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</a:t>
                      </a:r>
                      <a:endParaRPr lang="zh-CN" altLang="en-US" sz="1400" dirty="0"/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l_service</a:t>
                      </a:r>
                      <a:r>
                        <a:rPr lang="en-US" altLang="zh-CN" sz="1400" dirty="0" smtClean="0"/>
                        <a:t> (</a:t>
                      </a:r>
                      <a:r>
                        <a:rPr lang="en-US" altLang="zh-CN" sz="1400" baseline="0" dirty="0" err="1" smtClean="0">
                          <a:solidFill>
                            <a:srgbClr val="00B050"/>
                          </a:solidFill>
                        </a:rPr>
                        <a:t>SASIIndex</a:t>
                      </a:r>
                      <a:r>
                        <a:rPr lang="en-US" altLang="zh-CN" sz="1400" baseline="0" dirty="0" smtClean="0"/>
                        <a:t>)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span_names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bucket)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operation_names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</a:t>
                      </a:r>
                      <a:endParaRPr lang="zh-CN" altLang="en-US" sz="1400" dirty="0"/>
                    </a:p>
                  </a:txBody>
                  <a:tcPr/>
                </a:tc>
              </a:tr>
              <a:tr h="580021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span_by_service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(service, span)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bucket)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service_operation_index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operation_name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</a:tr>
              <a:tr h="580021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trace_by_service_span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(service, span, bucket)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service_span_name_index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service_span_name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ts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trace_id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service_name_index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bucket)</a:t>
                      </a:r>
                      <a:endParaRPr lang="zh-CN" altLang="en-US" sz="1400" dirty="0"/>
                    </a:p>
                  </a:txBody>
                  <a:tcPr/>
                </a:tc>
              </a:tr>
              <a:tr h="580021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duration (</a:t>
                      </a:r>
                      <a:r>
                        <a:rPr lang="en-US" altLang="zh-CN" sz="1400" baseline="0" dirty="0" err="1" smtClean="0">
                          <a:solidFill>
                            <a:srgbClr val="00B050"/>
                          </a:solidFill>
                        </a:rPr>
                        <a:t>SASIIndex</a:t>
                      </a:r>
                      <a:r>
                        <a:rPr lang="en-US" altLang="zh-CN" sz="1400" baseline="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annotations_index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(annotation, bucket)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duration_index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operation_name</a:t>
                      </a:r>
                      <a:r>
                        <a:rPr lang="en-US" altLang="zh-CN" sz="1400" dirty="0" smtClean="0"/>
                        <a:t>, bucket)</a:t>
                      </a:r>
                      <a:endParaRPr lang="zh-CN" altLang="en-US" sz="1400" dirty="0"/>
                    </a:p>
                  </a:txBody>
                  <a:tcPr/>
                </a:tc>
              </a:tr>
              <a:tr h="58002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dependency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(day, parent, child)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dependencies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day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tag_index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dirty="0" err="1" smtClean="0"/>
                        <a:t>service_name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tag_key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tag_value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dependencies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ts</a:t>
                      </a:r>
                      <a:endParaRPr lang="zh-CN" altLang="en-US" sz="1400" dirty="0"/>
                    </a:p>
                  </a:txBody>
                  <a:tcPr/>
                </a:tc>
              </a:tr>
              <a:tr h="415277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ts_index</a:t>
                      </a:r>
                      <a:r>
                        <a:rPr lang="en-US" altLang="zh-CN" sz="1400" dirty="0" smtClean="0"/>
                        <a:t>(</a:t>
                      </a:r>
                      <a:r>
                        <a:rPr lang="en-US" altLang="zh-CN" sz="1400" baseline="0" dirty="0" err="1" smtClean="0">
                          <a:solidFill>
                            <a:srgbClr val="00B050"/>
                          </a:solidFill>
                        </a:rPr>
                        <a:t>SASIIndex</a:t>
                      </a:r>
                      <a:r>
                        <a:rPr lang="en-US" altLang="zh-CN" sz="1400" baseline="0" dirty="0" smtClean="0"/>
                        <a:t>)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2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Consistency Level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89773"/>
              </p:ext>
            </p:extLst>
          </p:nvPr>
        </p:nvGraphicFramePr>
        <p:xfrm>
          <a:off x="78378" y="1562028"/>
          <a:ext cx="11928092" cy="3172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735"/>
                <a:gridCol w="9793357"/>
              </a:tblGrid>
              <a:tr h="41199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级别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描述</a:t>
                      </a:r>
                      <a:endParaRPr lang="zh-CN" altLang="en-US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任意一个</a:t>
                      </a:r>
                      <a:r>
                        <a:rPr lang="en-US" altLang="zh-CN" dirty="0" smtClean="0"/>
                        <a:t>replica</a:t>
                      </a:r>
                      <a:r>
                        <a:rPr lang="zh-CN" altLang="en-US" dirty="0" smtClean="0"/>
                        <a:t>节点写操作已经成功。</a:t>
                      </a:r>
                      <a:endParaRPr lang="zh-CN" altLang="en-US" dirty="0"/>
                    </a:p>
                  </a:txBody>
                  <a:tcPr/>
                </a:tc>
              </a:tr>
              <a:tr h="4119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LOCAL_ONE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任何一个本地数据中心内的</a:t>
                      </a:r>
                      <a:r>
                        <a:rPr lang="en-US" altLang="zh-CN" dirty="0" smtClean="0"/>
                        <a:t>replica</a:t>
                      </a:r>
                      <a:r>
                        <a:rPr lang="zh-CN" altLang="en-US" dirty="0" smtClean="0"/>
                        <a:t>节点写操作成功。</a:t>
                      </a:r>
                      <a:endParaRPr lang="zh-CN" altLang="en-US" dirty="0"/>
                    </a:p>
                  </a:txBody>
                  <a:tcPr/>
                </a:tc>
              </a:tr>
              <a:tr h="42225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LOCAL_QUORUM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本地数据中心内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quorum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数量的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replica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节点写操作成功。避免跨数据中心的通信。</a:t>
                      </a:r>
                      <a:endParaRPr lang="zh-CN" altLang="en-US" dirty="0"/>
                    </a:p>
                  </a:txBody>
                  <a:tcPr/>
                </a:tc>
              </a:tr>
              <a:tr h="669139"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EACH_QUORUM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写操作必须将指定行的数据写到每个数据中心的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quorum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数量的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replica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节点的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commit log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memtable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dirty="0"/>
                    </a:p>
                  </a:txBody>
                  <a:tcPr/>
                </a:tc>
              </a:tr>
              <a:tr h="4224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写操作必须将指定行的数据写到所有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replica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节点的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commit log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memtable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dirty="0"/>
                    </a:p>
                  </a:txBody>
                  <a:tcPr/>
                </a:tc>
              </a:tr>
              <a:tr h="422451"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LOCAL_SERIAL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本地数据中心内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quorum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数量的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replica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节点有条件地（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conditionally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）写成功。用于轻量级事务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8378" y="1192696"/>
            <a:ext cx="315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写</a:t>
            </a:r>
            <a:r>
              <a:rPr lang="zh-CN" altLang="en-US" dirty="0" smtClean="0"/>
              <a:t>操作</a:t>
            </a:r>
            <a:r>
              <a:rPr lang="zh-CN" altLang="en-US" dirty="0"/>
              <a:t>的</a:t>
            </a:r>
            <a:r>
              <a:rPr lang="en-US" altLang="zh-CN" dirty="0"/>
              <a:t>Consistency Level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8378" y="4896677"/>
            <a:ext cx="3155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读</a:t>
            </a:r>
            <a:r>
              <a:rPr lang="zh-CN" altLang="en-US" sz="2000" dirty="0" smtClean="0"/>
              <a:t>操作</a:t>
            </a:r>
            <a:r>
              <a:rPr lang="zh-CN" altLang="en-US" sz="2000" dirty="0"/>
              <a:t>的</a:t>
            </a:r>
            <a:r>
              <a:rPr lang="en-US" altLang="zh-CN" dirty="0"/>
              <a:t>Consistency</a:t>
            </a:r>
            <a:r>
              <a:rPr lang="en-US" altLang="zh-CN" sz="2000" dirty="0"/>
              <a:t> Level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212035" y="5274366"/>
            <a:ext cx="3445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ONE</a:t>
            </a:r>
            <a:r>
              <a:rPr lang="zh-CN" altLang="en-US" dirty="0" smtClean="0"/>
              <a:t>、</a:t>
            </a:r>
            <a:r>
              <a:rPr lang="en-US" altLang="zh-CN" dirty="0"/>
              <a:t>LOCAL_ONE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TWO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THREE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QUORUM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LOCAL_QUORUM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SERIAL</a:t>
            </a:r>
            <a:r>
              <a:rPr lang="zh-CN" altLang="en-US" dirty="0" smtClean="0"/>
              <a:t>、</a:t>
            </a:r>
            <a:r>
              <a:rPr lang="en-US" altLang="zh-CN" dirty="0"/>
              <a:t>LOCAL_SERIAL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40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 smtClean="0">
                <a:solidFill>
                  <a:schemeClr val="bg1"/>
                </a:solidFill>
              </a:rPr>
              <a:t>部署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379" y="1272208"/>
            <a:ext cx="572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每个节点配置文件</a:t>
            </a: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" y="1573033"/>
            <a:ext cx="6087325" cy="27245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67146" y="1258955"/>
            <a:ext cx="572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每个节点配置</a:t>
            </a:r>
            <a:r>
              <a:rPr lang="en-US" altLang="zh-CN" dirty="0" smtClean="0"/>
              <a:t>datacenter</a:t>
            </a:r>
            <a:r>
              <a:rPr lang="zh-CN" altLang="en-US" dirty="0" smtClean="0"/>
              <a:t>与</a:t>
            </a:r>
            <a:r>
              <a:rPr lang="en-US" altLang="zh-CN" dirty="0" smtClean="0"/>
              <a:t>rack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03" y="1573033"/>
            <a:ext cx="5861142" cy="159681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267146" y="3353132"/>
            <a:ext cx="57260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启动节点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sz="1600" dirty="0" err="1"/>
              <a:t>sudo</a:t>
            </a:r>
            <a:r>
              <a:rPr lang="en-US" altLang="zh-CN" sz="1600" dirty="0"/>
              <a:t> salt "*" </a:t>
            </a:r>
            <a:r>
              <a:rPr lang="en-US" altLang="zh-CN" sz="1600" dirty="0" err="1"/>
              <a:t>cmd.run</a:t>
            </a:r>
            <a:r>
              <a:rPr lang="en-US" altLang="zh-CN" sz="1600" dirty="0"/>
              <a:t> "/home/vagrant/apache-cassandra-3.11.2/bin/</a:t>
            </a:r>
            <a:r>
              <a:rPr lang="en-US" altLang="zh-CN" sz="1600" dirty="0" err="1"/>
              <a:t>cassandra</a:t>
            </a:r>
            <a:r>
              <a:rPr lang="en-US" altLang="zh-CN" sz="1600" dirty="0"/>
              <a:t>" </a:t>
            </a:r>
            <a:r>
              <a:rPr lang="en-US" altLang="zh-CN" sz="1600" dirty="0" err="1"/>
              <a:t>runas</a:t>
            </a:r>
            <a:r>
              <a:rPr lang="en-US" altLang="zh-CN" sz="1600" dirty="0"/>
              <a:t>="</a:t>
            </a:r>
            <a:r>
              <a:rPr lang="en-US" altLang="zh-CN" sz="1600" dirty="0" smtClean="0"/>
              <a:t>vagrant“</a:t>
            </a:r>
          </a:p>
          <a:p>
            <a:endParaRPr lang="en-US" altLang="zh-CN" sz="1600" dirty="0"/>
          </a:p>
          <a:p>
            <a:r>
              <a:rPr lang="zh-CN" altLang="en-US" sz="1600" dirty="0" smtClean="0"/>
              <a:t>查看节点状态</a:t>
            </a:r>
            <a:endParaRPr lang="en-US" altLang="zh-CN" sz="1600" dirty="0" smtClean="0"/>
          </a:p>
          <a:p>
            <a:endParaRPr lang="en-US" altLang="zh-CN" sz="1600" dirty="0"/>
          </a:p>
          <a:p>
            <a:r>
              <a:rPr lang="en-US" altLang="zh-CN" sz="1600" dirty="0"/>
              <a:t>$ ./bin/</a:t>
            </a:r>
            <a:r>
              <a:rPr lang="en-US" altLang="zh-CN" sz="1600" dirty="0" err="1"/>
              <a:t>nodetool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status</a:t>
            </a:r>
          </a:p>
          <a:p>
            <a:endParaRPr lang="en-US" altLang="zh-CN" sz="1600" dirty="0"/>
          </a:p>
          <a:p>
            <a:r>
              <a:rPr lang="zh-CN" altLang="en-US" dirty="0" smtClean="0"/>
              <a:t>执行</a:t>
            </a:r>
            <a:r>
              <a:rPr lang="en-US" altLang="zh-CN" dirty="0" smtClean="0"/>
              <a:t>CQL</a:t>
            </a:r>
          </a:p>
          <a:p>
            <a:endParaRPr lang="en-US" altLang="zh-CN" sz="1600" dirty="0"/>
          </a:p>
          <a:p>
            <a:r>
              <a:rPr lang="en-US" altLang="zh-CN" sz="1600" dirty="0"/>
              <a:t>CQLSH_HOST=172.31.0.23 ./bin/</a:t>
            </a:r>
            <a:r>
              <a:rPr lang="en-US" altLang="zh-CN" sz="1600" dirty="0" err="1"/>
              <a:t>cqlsh</a:t>
            </a:r>
            <a:endParaRPr lang="en-US" altLang="zh-CN" sz="1600" dirty="0" smtClean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6" y="4297564"/>
            <a:ext cx="5977865" cy="25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4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 smtClean="0">
                <a:solidFill>
                  <a:schemeClr val="bg1"/>
                </a:solidFill>
              </a:rPr>
              <a:t>监控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3021" y="1664068"/>
            <a:ext cx="10748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cd apache-</a:t>
            </a:r>
            <a:r>
              <a:rPr lang="en-US" altLang="zh-CN" sz="1400" dirty="0" err="1"/>
              <a:t>cassandra</a:t>
            </a:r>
            <a:r>
              <a:rPr lang="en-US" altLang="zh-CN" sz="1400" dirty="0"/>
              <a:t>-*</a:t>
            </a:r>
          </a:p>
          <a:p>
            <a:r>
              <a:rPr lang="en-US" altLang="zh-CN" sz="1400" dirty="0" err="1"/>
              <a:t>wget</a:t>
            </a:r>
            <a:r>
              <a:rPr lang="en-US" altLang="zh-CN" sz="1400" dirty="0"/>
              <a:t> https://repo1.maven.org/maven2/io/prometheus/jmx/jmx_prometheus_javaagent/0.3.0/jmx_prometheus_javaagent-0.3.0.jar</a:t>
            </a:r>
          </a:p>
          <a:p>
            <a:r>
              <a:rPr lang="en-US" altLang="zh-CN" sz="1400" dirty="0" err="1"/>
              <a:t>wget</a:t>
            </a:r>
            <a:r>
              <a:rPr lang="en-US" altLang="zh-CN" sz="1400" dirty="0"/>
              <a:t> https://raw.githubusercontent.com/prometheus/jmx_exporter/master/example_configs/cassandra.yml</a:t>
            </a:r>
          </a:p>
          <a:p>
            <a:r>
              <a:rPr lang="en-US" altLang="zh-CN" sz="1400" dirty="0"/>
              <a:t>echo 'JVM_OPTS="$JVM_OPTS -</a:t>
            </a:r>
            <a:r>
              <a:rPr lang="en-US" altLang="zh-CN" sz="1400" dirty="0" err="1"/>
              <a:t>javaagent</a:t>
            </a:r>
            <a:r>
              <a:rPr lang="en-US" altLang="zh-CN" sz="1400" dirty="0"/>
              <a:t>:'$PWD/jmx_prometheus_javaagent-0.3.0.jar=7070:$PWD/</a:t>
            </a:r>
            <a:r>
              <a:rPr lang="en-US" altLang="zh-CN" sz="1400" dirty="0" err="1"/>
              <a:t>cassandra.yml</a:t>
            </a:r>
            <a:r>
              <a:rPr lang="en-US" altLang="zh-CN" sz="1400" dirty="0"/>
              <a:t>'"' &gt;&gt; </a:t>
            </a:r>
            <a:r>
              <a:rPr lang="en-US" altLang="zh-CN" sz="1400" dirty="0" smtClean="0"/>
              <a:t>conf/cassandra-env.sh</a:t>
            </a:r>
          </a:p>
          <a:p>
            <a:r>
              <a:rPr lang="en-US" altLang="zh-CN" sz="1400" dirty="0" smtClean="0"/>
              <a:t>./bin/Cassandra</a:t>
            </a:r>
          </a:p>
          <a:p>
            <a:endParaRPr lang="en-US" altLang="zh-CN" sz="1400" dirty="0"/>
          </a:p>
          <a:p>
            <a:endParaRPr lang="en-US" altLang="zh-CN" sz="1400" dirty="0" smtClean="0"/>
          </a:p>
          <a:p>
            <a:r>
              <a:rPr lang="zh-CN" altLang="en-US" sz="1400" dirty="0" smtClean="0"/>
              <a:t>查看指标： </a:t>
            </a:r>
            <a:r>
              <a:rPr lang="en-US" altLang="zh-CN" sz="1400" dirty="0" smtClean="0"/>
              <a:t>curl http://127.0.0.1:7070</a:t>
            </a:r>
            <a:endParaRPr lang="en-US" altLang="zh-CN" sz="1400" dirty="0"/>
          </a:p>
        </p:txBody>
      </p:sp>
      <p:sp>
        <p:nvSpPr>
          <p:cNvPr id="4" name="文本框 3"/>
          <p:cNvSpPr txBox="1"/>
          <p:nvPr/>
        </p:nvSpPr>
        <p:spPr>
          <a:xfrm>
            <a:off x="79515" y="1245704"/>
            <a:ext cx="50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通过</a:t>
            </a:r>
            <a:r>
              <a:rPr lang="en-US" altLang="zh-CN" dirty="0"/>
              <a:t>JMX </a:t>
            </a:r>
            <a:r>
              <a:rPr lang="en-US" altLang="zh-CN" dirty="0" smtClean="0"/>
              <a:t>Exporter</a:t>
            </a:r>
            <a:r>
              <a:rPr lang="zh-CN" altLang="en-US" dirty="0" smtClean="0"/>
              <a:t>暴露监控指标</a:t>
            </a:r>
            <a:r>
              <a:rPr lang="zh-CN" altLang="en-US" dirty="0"/>
              <a:t>给</a:t>
            </a:r>
            <a:r>
              <a:rPr lang="en-US" altLang="zh-CN" dirty="0" smtClean="0"/>
              <a:t>Prometheus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9515" y="3611217"/>
            <a:ext cx="50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配置</a:t>
            </a:r>
            <a:r>
              <a:rPr lang="en-US" altLang="zh-CN" dirty="0" smtClean="0"/>
              <a:t>Prometheus</a:t>
            </a:r>
            <a:r>
              <a:rPr lang="zh-CN" altLang="en-US" dirty="0" smtClean="0"/>
              <a:t>拉取指标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53021" y="4060537"/>
            <a:ext cx="975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配置</a:t>
            </a:r>
            <a:r>
              <a:rPr lang="en-US" altLang="zh-CN" sz="1400" dirty="0" err="1"/>
              <a:t>prometheus.yml</a:t>
            </a:r>
            <a:r>
              <a:rPr lang="zh-CN" altLang="en-US" sz="1400" dirty="0"/>
              <a:t>，添加 </a:t>
            </a:r>
            <a:r>
              <a:rPr lang="en-US" altLang="zh-CN" sz="1400" dirty="0" err="1"/>
              <a:t>scrape_config</a:t>
            </a:r>
            <a:r>
              <a:rPr lang="zh-CN" altLang="en-US" sz="1400" dirty="0" smtClean="0"/>
              <a:t>项</a:t>
            </a:r>
            <a:endParaRPr lang="en-US" altLang="zh-CN" sz="1400" dirty="0" smtClean="0"/>
          </a:p>
          <a:p>
            <a:endParaRPr lang="en-US" altLang="zh-CN" sz="1400" dirty="0"/>
          </a:p>
          <a:p>
            <a:r>
              <a:rPr lang="en-US" altLang="zh-CN" sz="1400" dirty="0"/>
              <a:t> - </a:t>
            </a:r>
            <a:r>
              <a:rPr lang="en-US" altLang="zh-CN" sz="1400" dirty="0" err="1"/>
              <a:t>job_name</a:t>
            </a:r>
            <a:r>
              <a:rPr lang="en-US" altLang="zh-CN" sz="1400" dirty="0"/>
              <a:t>: </a:t>
            </a:r>
            <a:r>
              <a:rPr lang="en-US" altLang="zh-CN" sz="1400" dirty="0" err="1"/>
              <a:t>cassandra</a:t>
            </a:r>
            <a:endParaRPr lang="en-US" altLang="zh-CN" sz="1400" dirty="0"/>
          </a:p>
          <a:p>
            <a:r>
              <a:rPr lang="en-US" altLang="zh-CN" sz="1400" dirty="0"/>
              <a:t>    </a:t>
            </a:r>
            <a:r>
              <a:rPr lang="en-US" altLang="zh-CN" sz="1400" dirty="0" err="1"/>
              <a:t>static_configs</a:t>
            </a:r>
            <a:r>
              <a:rPr lang="en-US" altLang="zh-CN" sz="1400" dirty="0"/>
              <a:t>:</a:t>
            </a:r>
          </a:p>
          <a:p>
            <a:r>
              <a:rPr lang="en-US" altLang="zh-CN" sz="1400" dirty="0"/>
              <a:t>        - targets: ['172.31.0.11:7070', '172.31.0.21:7070', </a:t>
            </a:r>
            <a:endParaRPr lang="en-US" altLang="zh-CN" sz="1400" dirty="0" smtClean="0"/>
          </a:p>
          <a:p>
            <a:r>
              <a:rPr lang="en-US" altLang="zh-CN" sz="1400" dirty="0" smtClean="0"/>
              <a:t>                           '172.31.0.22:7070</a:t>
            </a:r>
            <a:r>
              <a:rPr lang="en-US" altLang="zh-CN" sz="1400" dirty="0"/>
              <a:t>', '172.31.0.23:7070', '172.31.0.24:7070']</a:t>
            </a:r>
            <a:endParaRPr lang="zh-CN" altLang="en-US" sz="1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96" y="2789234"/>
            <a:ext cx="4371121" cy="371021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9515" y="5549560"/>
            <a:ext cx="50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Nodetool</a:t>
            </a:r>
            <a:r>
              <a:rPr lang="zh-CN" altLang="en-US" dirty="0" smtClean="0"/>
              <a:t>监控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53021" y="5979633"/>
            <a:ext cx="975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$ ./bin/</a:t>
            </a:r>
            <a:r>
              <a:rPr lang="en-US" altLang="zh-CN" sz="1400" dirty="0" err="1" smtClean="0"/>
              <a:t>nodetool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tpstats</a:t>
            </a:r>
            <a:endParaRPr lang="en-US" altLang="zh-CN" sz="1400" dirty="0" smtClean="0"/>
          </a:p>
          <a:p>
            <a:r>
              <a:rPr lang="en-US" altLang="zh-CN" sz="1400" dirty="0"/>
              <a:t>$ ./bin/</a:t>
            </a:r>
            <a:r>
              <a:rPr lang="en-US" altLang="zh-CN" sz="1400" dirty="0" err="1"/>
              <a:t>nodetool</a:t>
            </a:r>
            <a:r>
              <a:rPr lang="en-US" altLang="zh-CN" sz="1400" dirty="0"/>
              <a:t> </a:t>
            </a:r>
            <a:r>
              <a:rPr lang="en-US" altLang="zh-CN" sz="1400" dirty="0" err="1"/>
              <a:t>tablehistograms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zipkin2.authors</a:t>
            </a:r>
          </a:p>
          <a:p>
            <a:r>
              <a:rPr lang="en-US" altLang="zh-CN" sz="1400" dirty="0"/>
              <a:t>$ ./bin/</a:t>
            </a:r>
            <a:r>
              <a:rPr lang="en-US" altLang="zh-CN" sz="1400" dirty="0" err="1"/>
              <a:t>nodetool</a:t>
            </a:r>
            <a:r>
              <a:rPr lang="en-US" altLang="zh-CN" sz="1400" dirty="0"/>
              <a:t> </a:t>
            </a:r>
            <a:r>
              <a:rPr lang="en-US" altLang="zh-CN" sz="1400" dirty="0" err="1"/>
              <a:t>netstats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12749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>
                <a:solidFill>
                  <a:schemeClr val="bg1"/>
                </a:solidFill>
              </a:rPr>
              <a:t>备份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" y="1251619"/>
            <a:ext cx="6011114" cy="424874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55026" y="1404730"/>
            <a:ext cx="568518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生成的</a:t>
            </a:r>
            <a:r>
              <a:rPr lang="en-US" altLang="zh-CN" dirty="0"/>
              <a:t>snapshots</a:t>
            </a:r>
            <a:r>
              <a:rPr lang="zh-CN" altLang="en-US" dirty="0"/>
              <a:t>文件不会自动删除，所以在手动</a:t>
            </a:r>
            <a:r>
              <a:rPr lang="en-US" altLang="zh-CN" dirty="0"/>
              <a:t>snapshot</a:t>
            </a:r>
            <a:r>
              <a:rPr lang="zh-CN" altLang="en-US" dirty="0"/>
              <a:t>之前，可以先把老的删除</a:t>
            </a:r>
            <a:r>
              <a:rPr lang="zh-CN" altLang="en-US" dirty="0" smtClean="0"/>
              <a:t>掉：</a:t>
            </a:r>
            <a:endParaRPr lang="en-US" altLang="zh-CN" dirty="0" smtClean="0"/>
          </a:p>
          <a:p>
            <a:endParaRPr lang="zh-CN" altLang="en-US" dirty="0"/>
          </a:p>
          <a:p>
            <a:pPr lvl="1"/>
            <a:r>
              <a:rPr lang="en-US" altLang="zh-CN" sz="1400" dirty="0"/>
              <a:t># </a:t>
            </a:r>
            <a:r>
              <a:rPr lang="zh-CN" altLang="en-US" sz="1400" dirty="0"/>
              <a:t>清除本机的</a:t>
            </a:r>
            <a:r>
              <a:rPr lang="en-US" altLang="zh-CN" sz="1400" dirty="0"/>
              <a:t>snapshot</a:t>
            </a:r>
            <a:r>
              <a:rPr lang="zh-CN" altLang="en-US" sz="1400" dirty="0"/>
              <a:t>，其它节点无影响</a:t>
            </a:r>
          </a:p>
          <a:p>
            <a:pPr lvl="1"/>
            <a:r>
              <a:rPr lang="en-US" altLang="zh-CN" sz="1400" dirty="0"/>
              <a:t>$ </a:t>
            </a:r>
            <a:r>
              <a:rPr lang="en-US" altLang="zh-CN" sz="1400" dirty="0" err="1"/>
              <a:t>nodetool</a:t>
            </a:r>
            <a:r>
              <a:rPr lang="en-US" altLang="zh-CN" sz="1400" dirty="0"/>
              <a:t> -h </a:t>
            </a:r>
            <a:r>
              <a:rPr lang="en-US" altLang="zh-CN" sz="1400" dirty="0" err="1"/>
              <a:t>localhost</a:t>
            </a:r>
            <a:r>
              <a:rPr lang="en-US" altLang="zh-CN" sz="1400" dirty="0"/>
              <a:t> -p 7199 </a:t>
            </a:r>
            <a:r>
              <a:rPr lang="en-US" altLang="zh-CN" sz="1400" dirty="0" err="1"/>
              <a:t>clearsnapshot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6255026" y="3352799"/>
            <a:ext cx="49960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恢复备份</a:t>
            </a:r>
            <a:endParaRPr lang="en-US" altLang="zh-CN" dirty="0" smtClean="0"/>
          </a:p>
          <a:p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1400" dirty="0" smtClean="0"/>
              <a:t>首先需要确保表结构存在</a:t>
            </a:r>
            <a:endParaRPr lang="en-US" altLang="zh-CN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 smtClean="0"/>
              <a:t>Truncate</a:t>
            </a:r>
            <a:r>
              <a:rPr lang="zh-CN" altLang="en-US" sz="1400" dirty="0" smtClean="0"/>
              <a:t>表</a:t>
            </a:r>
            <a:endParaRPr lang="en-US" altLang="zh-CN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1400" dirty="0" smtClean="0"/>
              <a:t>复制最新的</a:t>
            </a:r>
            <a:r>
              <a:rPr lang="en-US" altLang="zh-CN" sz="1400" dirty="0" smtClean="0"/>
              <a:t>snapshot</a:t>
            </a:r>
            <a:r>
              <a:rPr lang="zh-CN" altLang="en-US" sz="1400" dirty="0" smtClean="0"/>
              <a:t>文件夹到</a:t>
            </a:r>
            <a:r>
              <a:rPr lang="en-US" altLang="zh-CN" sz="1400" dirty="0" err="1" smtClean="0"/>
              <a:t>keyspace</a:t>
            </a:r>
            <a:r>
              <a:rPr lang="en-US" altLang="zh-CN" sz="1400" dirty="0" smtClean="0"/>
              <a:t>/</a:t>
            </a:r>
            <a:r>
              <a:rPr lang="en-US" altLang="zh-CN" sz="1400" dirty="0" err="1" smtClean="0"/>
              <a:t>table_name</a:t>
            </a:r>
            <a:r>
              <a:rPr lang="en-US" altLang="zh-CN" sz="1400" dirty="0" smtClean="0"/>
              <a:t>-UUID</a:t>
            </a:r>
            <a:r>
              <a:rPr lang="zh-CN" altLang="en-US" sz="1400" dirty="0" smtClean="0"/>
              <a:t>目录中</a:t>
            </a:r>
            <a:endParaRPr lang="en-US" altLang="zh-CN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zh-CN" altLang="en-US" sz="1400" dirty="0" smtClean="0"/>
              <a:t>运行 </a:t>
            </a:r>
            <a:r>
              <a:rPr lang="en-US" altLang="zh-CN" sz="1400" dirty="0" smtClean="0"/>
              <a:t>./bin/</a:t>
            </a:r>
            <a:r>
              <a:rPr lang="en-US" altLang="zh-CN" sz="1400" dirty="0" err="1" smtClean="0"/>
              <a:t>nodetool</a:t>
            </a:r>
            <a:r>
              <a:rPr lang="en-US" altLang="zh-CN" sz="1400" dirty="0" smtClean="0"/>
              <a:t> refresh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281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7384" y="640081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APM </a:t>
            </a:r>
            <a:r>
              <a:rPr lang="zh-CN" altLang="en-US" dirty="0" smtClean="0">
                <a:solidFill>
                  <a:schemeClr val="bg1"/>
                </a:solidFill>
              </a:rPr>
              <a:t>对比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938777"/>
              </p:ext>
            </p:extLst>
          </p:nvPr>
        </p:nvGraphicFramePr>
        <p:xfrm>
          <a:off x="1553193" y="1706983"/>
          <a:ext cx="9123681" cy="444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227"/>
                <a:gridCol w="3041227"/>
                <a:gridCol w="3041227"/>
              </a:tblGrid>
              <a:tr h="6346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APM</a:t>
                      </a:r>
                      <a:r>
                        <a:rPr lang="zh-CN" altLang="en-US" dirty="0" smtClean="0"/>
                        <a:t>框架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存储层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特色</a:t>
                      </a:r>
                      <a:endParaRPr lang="zh-CN" altLang="en-US" dirty="0"/>
                    </a:p>
                  </a:txBody>
                  <a:tcPr/>
                </a:tc>
              </a:tr>
              <a:tr h="983974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Zipkin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ElasticSearch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MySQL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Cassandra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Spark Job</a:t>
                      </a:r>
                      <a:r>
                        <a:rPr lang="zh-CN" altLang="en-US" dirty="0" smtClean="0"/>
                        <a:t>定时聚合数据</a:t>
                      </a:r>
                      <a:endParaRPr lang="en-US" altLang="zh-CN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 smtClean="0"/>
                        <a:t>其它编程语言支持较好</a:t>
                      </a:r>
                      <a:endParaRPr lang="zh-CN" altLang="en-US" dirty="0"/>
                    </a:p>
                  </a:txBody>
                  <a:tcPr/>
                </a:tc>
              </a:tr>
              <a:tr h="1267097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SkyWalking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ElasticSearch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 smtClean="0"/>
                        <a:t>兼容</a:t>
                      </a:r>
                      <a:r>
                        <a:rPr lang="en-US" altLang="zh-CN" dirty="0" err="1" smtClean="0"/>
                        <a:t>zipkin</a:t>
                      </a:r>
                      <a:r>
                        <a:rPr lang="zh-CN" altLang="en-US" dirty="0" smtClean="0"/>
                        <a:t>协议</a:t>
                      </a:r>
                      <a:endParaRPr lang="en-US" altLang="zh-CN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 smtClean="0"/>
                        <a:t>在</a:t>
                      </a:r>
                      <a:r>
                        <a:rPr lang="en-US" altLang="zh-CN" dirty="0" smtClean="0"/>
                        <a:t>Collector</a:t>
                      </a:r>
                      <a:r>
                        <a:rPr lang="zh-CN" altLang="en-US" dirty="0" smtClean="0"/>
                        <a:t>中通过</a:t>
                      </a:r>
                      <a:r>
                        <a:rPr lang="en-US" altLang="zh-CN" dirty="0" smtClean="0"/>
                        <a:t>stream</a:t>
                      </a:r>
                      <a:r>
                        <a:rPr lang="zh-CN" altLang="en-US" dirty="0" smtClean="0"/>
                        <a:t>实时聚合分析数据</a:t>
                      </a:r>
                      <a:endParaRPr lang="zh-CN" altLang="en-US" dirty="0"/>
                    </a:p>
                  </a:txBody>
                  <a:tcPr/>
                </a:tc>
              </a:tr>
              <a:tr h="634613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PinPoint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HBase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91986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Jaeger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Cassandra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err="1" smtClean="0"/>
                        <a:t>ElasticSearch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dirty="0" smtClean="0"/>
                        <a:t>Spark Job</a:t>
                      </a:r>
                      <a:r>
                        <a:rPr lang="zh-CN" altLang="en-US" dirty="0" smtClean="0"/>
                        <a:t>定时聚合数据</a:t>
                      </a:r>
                      <a:endParaRPr lang="en-US" altLang="zh-CN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dirty="0" smtClean="0"/>
                        <a:t>UI</a:t>
                      </a:r>
                      <a:r>
                        <a:rPr lang="zh-CN" altLang="en-US" dirty="0" smtClean="0"/>
                        <a:t>友好</a:t>
                      </a:r>
                      <a:endParaRPr lang="en-US" altLang="zh-CN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2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629" y="679269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Zipkin</a:t>
            </a:r>
            <a:r>
              <a:rPr lang="en-US" altLang="zh-CN" dirty="0" smtClean="0">
                <a:solidFill>
                  <a:schemeClr val="bg1"/>
                </a:solidFill>
              </a:rPr>
              <a:t> JSON API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30480"/>
              </p:ext>
            </p:extLst>
          </p:nvPr>
        </p:nvGraphicFramePr>
        <p:xfrm>
          <a:off x="1" y="1139195"/>
          <a:ext cx="12191999" cy="557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706"/>
                <a:gridCol w="3228164"/>
                <a:gridCol w="6447129"/>
              </a:tblGrid>
              <a:tr h="71041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API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实现方法</a:t>
                      </a:r>
                      <a:endParaRPr lang="zh-CN" altLang="en-US" dirty="0"/>
                    </a:p>
                  </a:txBody>
                  <a:tcPr/>
                </a:tc>
              </a:tr>
              <a:tr h="46251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/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查询所有</a:t>
                      </a:r>
                      <a:r>
                        <a:rPr lang="en-US" altLang="zh-CN" sz="1400" dirty="0" smtClean="0"/>
                        <a:t>service</a:t>
                      </a:r>
                      <a:r>
                        <a:rPr lang="zh-CN" altLang="en-US" sz="1400" dirty="0" smtClean="0"/>
                        <a:t>列表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 service FROM </a:t>
                      </a:r>
                      <a:r>
                        <a:rPr lang="en-US" altLang="zh-CN" sz="1200" dirty="0" err="1" smtClean="0"/>
                        <a:t>span_by_service</a:t>
                      </a:r>
                      <a:endParaRPr lang="zh-CN" altLang="en-US" sz="1200" dirty="0"/>
                    </a:p>
                  </a:txBody>
                  <a:tcPr/>
                </a:tc>
              </a:tr>
              <a:tr h="418012"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spans?serviceName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查询</a:t>
                      </a:r>
                      <a:r>
                        <a:rPr lang="en-US" altLang="zh-CN" sz="1400" dirty="0" smtClean="0"/>
                        <a:t>service</a:t>
                      </a:r>
                      <a:r>
                        <a:rPr lang="zh-CN" altLang="en-US" sz="1400" dirty="0" smtClean="0"/>
                        <a:t>下面所有方法名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 span FROM </a:t>
                      </a:r>
                      <a:r>
                        <a:rPr lang="en-US" altLang="zh-CN" sz="1200" dirty="0" err="1" smtClean="0"/>
                        <a:t>span_by_service</a:t>
                      </a:r>
                      <a:r>
                        <a:rPr lang="en-US" altLang="zh-CN" sz="1200" dirty="0" smtClean="0"/>
                        <a:t> WHERE service='</a:t>
                      </a:r>
                      <a:r>
                        <a:rPr lang="en-US" altLang="zh-CN" sz="1200" dirty="0" err="1" smtClean="0"/>
                        <a:t>userlogin</a:t>
                      </a:r>
                      <a:r>
                        <a:rPr lang="en-US" altLang="zh-CN" sz="1200" dirty="0" smtClean="0"/>
                        <a:t>'</a:t>
                      </a:r>
                      <a:endParaRPr lang="zh-CN" altLang="en-US" sz="1200" dirty="0"/>
                    </a:p>
                  </a:txBody>
                  <a:tcPr/>
                </a:tc>
              </a:tr>
              <a:tr h="2534194"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/traces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查询</a:t>
                      </a:r>
                      <a:r>
                        <a:rPr lang="en-US" altLang="zh-CN" sz="1400" dirty="0" smtClean="0"/>
                        <a:t>trace</a:t>
                      </a:r>
                      <a:r>
                        <a:rPr lang="zh-CN" altLang="en-US" sz="1400" dirty="0" smtClean="0"/>
                        <a:t>列表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多次查询，然后求</a:t>
                      </a:r>
                      <a:r>
                        <a:rPr lang="en-US" altLang="zh-CN" sz="1200" dirty="0" err="1" smtClean="0"/>
                        <a:t>trace_id</a:t>
                      </a:r>
                      <a:r>
                        <a:rPr lang="zh-CN" altLang="en-US" sz="1200" dirty="0" smtClean="0"/>
                        <a:t>交集：</a:t>
                      </a:r>
                      <a:endParaRPr lang="en-US" altLang="zh-CN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SELECT </a:t>
                      </a:r>
                      <a:r>
                        <a:rPr lang="en-US" altLang="zh-CN" sz="1200" dirty="0" err="1" smtClean="0"/>
                        <a:t>trace_id</a:t>
                      </a:r>
                      <a:r>
                        <a:rPr lang="en-US" altLang="zh-CN" sz="1200" dirty="0" smtClean="0"/>
                        <a:t> FROM span WHERE </a:t>
                      </a:r>
                      <a:r>
                        <a:rPr lang="en-US" altLang="zh-CN" sz="1200" dirty="0" err="1" smtClean="0"/>
                        <a:t>annotation_query</a:t>
                      </a:r>
                      <a:r>
                        <a:rPr lang="en-US" altLang="zh-CN" sz="1200" dirty="0" smtClean="0"/>
                        <a:t> like ‘%</a:t>
                      </a:r>
                      <a:r>
                        <a:rPr lang="en-US" altLang="zh-CN" sz="1200" dirty="0" err="1" smtClean="0"/>
                        <a:t>entry_service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bbs</a:t>
                      </a:r>
                      <a:r>
                        <a:rPr lang="en-US" altLang="zh-CN" sz="1200" dirty="0" smtClean="0"/>
                        <a:t>%‘ AND </a:t>
                      </a:r>
                      <a:r>
                        <a:rPr lang="en-US" altLang="zh-CN" sz="1200" dirty="0" err="1" smtClean="0"/>
                        <a:t>ts_uuid</a:t>
                      </a:r>
                      <a:r>
                        <a:rPr lang="en-US" altLang="zh-CN" sz="1200" dirty="0" smtClean="0"/>
                        <a:t> &gt; xxx LIMIT 10;  </a:t>
                      </a:r>
                      <a:r>
                        <a:rPr lang="zh-CN" altLang="en-US" sz="1200" dirty="0" smtClean="0"/>
                        <a:t>（复合条件如 </a:t>
                      </a:r>
                      <a:r>
                        <a:rPr lang="en-US" altLang="zh-CN" sz="1200" dirty="0" err="1" smtClean="0"/>
                        <a:t>http.path</a:t>
                      </a:r>
                      <a:r>
                        <a:rPr lang="en-US" altLang="zh-CN" sz="1200" dirty="0" smtClean="0"/>
                        <a:t>=/foo and error</a:t>
                      </a:r>
                      <a:r>
                        <a:rPr lang="zh-CN" altLang="en-US" sz="1200" dirty="0" smtClean="0"/>
                        <a:t>，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zh-CN" altLang="en-US" sz="1200" dirty="0" smtClean="0"/>
                        <a:t>会有两个并行</a:t>
                      </a:r>
                      <a:r>
                        <a:rPr lang="zh-CN" altLang="en-US" sz="1200" baseline="0" dirty="0" smtClean="0"/>
                        <a:t>查询）</a:t>
                      </a:r>
                      <a:endParaRPr lang="en-US" altLang="zh-CN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SELECT </a:t>
                      </a:r>
                      <a:r>
                        <a:rPr lang="en-US" altLang="zh-CN" sz="1200" dirty="0" err="1" smtClean="0"/>
                        <a:t>trace_id</a:t>
                      </a:r>
                      <a:r>
                        <a:rPr lang="en-US" altLang="zh-CN" sz="1200" dirty="0" smtClean="0"/>
                        <a:t> FROM </a:t>
                      </a:r>
                      <a:r>
                        <a:rPr lang="en-US" altLang="zh-CN" sz="1200" dirty="0" err="1" smtClean="0"/>
                        <a:t>trace_by_service_span</a:t>
                      </a:r>
                      <a:r>
                        <a:rPr lang="en-US" altLang="zh-CN" sz="1200" dirty="0" smtClean="0"/>
                        <a:t> WHERE service=‘</a:t>
                      </a:r>
                      <a:r>
                        <a:rPr lang="en-US" altLang="zh-CN" sz="1200" dirty="0" err="1" smtClean="0"/>
                        <a:t>getorders</a:t>
                      </a:r>
                      <a:r>
                        <a:rPr lang="en-US" altLang="zh-CN" sz="1200" dirty="0" smtClean="0"/>
                        <a:t>’ AND span=‘’ AND bucket=17710; </a:t>
                      </a:r>
                      <a:r>
                        <a:rPr lang="zh-CN" altLang="en-US" sz="1200" dirty="0" smtClean="0"/>
                        <a:t>（存储</a:t>
                      </a:r>
                      <a:r>
                        <a:rPr lang="en-US" altLang="zh-CN" sz="1200" dirty="0" smtClean="0"/>
                        <a:t>span</a:t>
                      </a:r>
                      <a:r>
                        <a:rPr lang="zh-CN" altLang="en-US" sz="1200" dirty="0" smtClean="0"/>
                        <a:t>值时，会多存一条</a:t>
                      </a:r>
                      <a:r>
                        <a:rPr lang="en-US" altLang="zh-CN" sz="1200" dirty="0" smtClean="0"/>
                        <a:t>span</a:t>
                      </a:r>
                      <a:r>
                        <a:rPr lang="zh-CN" altLang="en-US" sz="1200" dirty="0" smtClean="0"/>
                        <a:t>为空的记录。选择一个时间段，会换算成多个</a:t>
                      </a:r>
                      <a:r>
                        <a:rPr lang="en-US" altLang="zh-CN" sz="1200" dirty="0" smtClean="0"/>
                        <a:t>bucket</a:t>
                      </a:r>
                      <a:r>
                        <a:rPr lang="zh-CN" altLang="en-US" sz="1200" dirty="0" smtClean="0"/>
                        <a:t>值多次查询。如果不指定</a:t>
                      </a:r>
                      <a:r>
                        <a:rPr lang="en-US" altLang="zh-CN" sz="1200" dirty="0" smtClean="0"/>
                        <a:t>service</a:t>
                      </a:r>
                      <a:r>
                        <a:rPr lang="zh-CN" altLang="en-US" sz="1200" dirty="0" smtClean="0"/>
                        <a:t>值，则会从</a:t>
                      </a:r>
                      <a:r>
                        <a:rPr lang="en-US" altLang="zh-CN" sz="1200" dirty="0" err="1" smtClean="0"/>
                        <a:t>span_by_service</a:t>
                      </a:r>
                      <a:r>
                        <a:rPr lang="zh-CN" altLang="en-US" sz="1200" dirty="0" smtClean="0"/>
                        <a:t>表查询所有</a:t>
                      </a:r>
                      <a:r>
                        <a:rPr lang="en-US" altLang="zh-CN" sz="1200" dirty="0" smtClean="0"/>
                        <a:t>services</a:t>
                      </a:r>
                      <a:r>
                        <a:rPr lang="zh-CN" altLang="en-US" sz="1200" dirty="0" smtClean="0"/>
                        <a:t>，再组合成多次查询</a:t>
                      </a:r>
                      <a:r>
                        <a:rPr lang="zh-CN" altLang="en-US" sz="1200" dirty="0" smtClean="0"/>
                        <a:t>。</a:t>
                      </a:r>
                      <a:endParaRPr lang="en-US" altLang="zh-CN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200" dirty="0" smtClean="0"/>
                        <a:t>执行 </a:t>
                      </a:r>
                      <a:r>
                        <a:rPr lang="en-US" altLang="zh-CN" sz="1200" dirty="0" err="1" smtClean="0"/>
                        <a:t>QueryRequest.test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zh-CN" altLang="en-US" sz="1200" dirty="0" smtClean="0"/>
                        <a:t>对每条数据过滤。</a:t>
                      </a:r>
                      <a:endParaRPr lang="en-US" altLang="zh-CN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CN" altLang="en-US" sz="1200" dirty="0" smtClean="0"/>
                        <a:t>将合并去重的</a:t>
                      </a:r>
                      <a:r>
                        <a:rPr lang="en-US" altLang="zh-CN" sz="1200" dirty="0" err="1" smtClean="0"/>
                        <a:t>trace_id</a:t>
                      </a:r>
                      <a:r>
                        <a:rPr lang="zh-CN" altLang="en-US" sz="1200" dirty="0" smtClean="0"/>
                        <a:t>拿到</a:t>
                      </a:r>
                      <a:r>
                        <a:rPr lang="en-US" altLang="zh-CN" sz="1200" dirty="0" smtClean="0"/>
                        <a:t>span</a:t>
                      </a:r>
                      <a:r>
                        <a:rPr lang="zh-CN" altLang="en-US" sz="1200" dirty="0" smtClean="0"/>
                        <a:t>表查询</a:t>
                      </a:r>
                      <a:r>
                        <a:rPr lang="en-US" altLang="zh-CN" sz="1200" dirty="0" smtClean="0"/>
                        <a:t>trace</a:t>
                      </a:r>
                      <a:r>
                        <a:rPr lang="zh-CN" altLang="en-US" sz="1200" dirty="0" smtClean="0"/>
                        <a:t>，并在内存中过滤其它如</a:t>
                      </a:r>
                      <a:r>
                        <a:rPr lang="en-US" altLang="zh-CN" sz="1200" dirty="0" smtClean="0"/>
                        <a:t>duration</a:t>
                      </a:r>
                      <a:r>
                        <a:rPr lang="zh-CN" altLang="en-US" sz="1200" dirty="0" smtClean="0"/>
                        <a:t>、</a:t>
                      </a:r>
                      <a:r>
                        <a:rPr lang="en-US" altLang="zh-CN" sz="1200" dirty="0" smtClean="0"/>
                        <a:t>sort</a:t>
                      </a:r>
                      <a:r>
                        <a:rPr lang="zh-CN" altLang="en-US" sz="1200" dirty="0" smtClean="0"/>
                        <a:t>等条件，加 </a:t>
                      </a:r>
                      <a:r>
                        <a:rPr lang="en-US" altLang="zh-CN" sz="1200" dirty="0" smtClean="0"/>
                        <a:t>ALLOW FILTERING </a:t>
                      </a:r>
                      <a:r>
                        <a:rPr lang="zh-CN" altLang="en-US" sz="1200" dirty="0" smtClean="0"/>
                        <a:t>条件。</a:t>
                      </a:r>
                      <a:endParaRPr lang="en-US" altLang="zh-CN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 smtClean="0"/>
                        <a:t>CassandraSpanStore.java</a:t>
                      </a:r>
                      <a:r>
                        <a:rPr lang="en-US" altLang="zh-CN" sz="1200" baseline="0" dirty="0" smtClean="0"/>
                        <a:t> : </a:t>
                      </a:r>
                      <a:r>
                        <a:rPr lang="en-US" altLang="zh-CN" sz="1200" baseline="0" dirty="0" err="1" smtClean="0"/>
                        <a:t>getTraces</a:t>
                      </a:r>
                      <a:r>
                        <a:rPr lang="en-US" altLang="zh-CN" sz="1200" baseline="0" dirty="0" smtClean="0"/>
                        <a:t>()</a:t>
                      </a:r>
                      <a:endParaRPr lang="zh-CN" altLang="en-US" sz="1200" dirty="0"/>
                    </a:p>
                  </a:txBody>
                  <a:tcPr/>
                </a:tc>
              </a:tr>
              <a:tr h="587829">
                <a:tc>
                  <a:txBody>
                    <a:bodyPr/>
                    <a:lstStyle/>
                    <a:p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/dependencies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依赖树查询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 * FROM dependency WHERE day={today}</a:t>
                      </a:r>
                    </a:p>
                    <a:p>
                      <a:r>
                        <a:rPr lang="zh-CN" altLang="en-US" sz="1200" dirty="0" smtClean="0"/>
                        <a:t>在内存中构建依赖树结构</a:t>
                      </a:r>
                      <a:endParaRPr lang="zh-CN" altLang="en-US" sz="1200" dirty="0"/>
                    </a:p>
                  </a:txBody>
                  <a:tcPr/>
                </a:tc>
              </a:tr>
              <a:tr h="44413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/trace/{</a:t>
                      </a:r>
                      <a:r>
                        <a:rPr lang="en-US" altLang="zh-CN" dirty="0" err="1" smtClean="0"/>
                        <a:t>traceId</a:t>
                      </a:r>
                      <a:r>
                        <a:rPr lang="en-US" altLang="zh-CN" dirty="0" smtClean="0"/>
                        <a:t>}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查询单条</a:t>
                      </a:r>
                      <a:r>
                        <a:rPr lang="en-US" altLang="zh-CN" sz="1400" dirty="0" smtClean="0"/>
                        <a:t>trace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 * FROM span WHERE </a:t>
                      </a:r>
                      <a:r>
                        <a:rPr lang="en-US" altLang="zh-CN" sz="1200" dirty="0" err="1" smtClean="0"/>
                        <a:t>trace_id</a:t>
                      </a:r>
                      <a:r>
                        <a:rPr lang="en-US" altLang="zh-CN" sz="1200" dirty="0" smtClean="0"/>
                        <a:t>='5b34487f41fff69eaaef1db1bda0ab7b'</a:t>
                      </a:r>
                      <a:endParaRPr lang="zh-CN" altLang="en-US" sz="1200" dirty="0"/>
                    </a:p>
                  </a:txBody>
                  <a:tcPr/>
                </a:tc>
              </a:tr>
              <a:tr h="4180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Spark Job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生成依赖树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全量查询</a:t>
                      </a:r>
                      <a:r>
                        <a:rPr lang="en-US" altLang="zh-CN" sz="1200" dirty="0" smtClean="0"/>
                        <a:t>span</a:t>
                      </a:r>
                      <a:r>
                        <a:rPr lang="zh-CN" altLang="en-US" sz="1200" dirty="0" smtClean="0"/>
                        <a:t>表，在内存中聚合计算，一天运行一次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6126" y="169817"/>
            <a:ext cx="12165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GET /</a:t>
            </a:r>
            <a:r>
              <a:rPr lang="en-US" altLang="zh-CN" sz="1400" dirty="0" err="1" smtClean="0"/>
              <a:t>traces?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annotationQuery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error&amp;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limit</a:t>
            </a:r>
            <a:r>
              <a:rPr lang="en-US" altLang="zh-CN" sz="1400" dirty="0" smtClean="0"/>
              <a:t>=10&amp;</a:t>
            </a:r>
            <a:r>
              <a:rPr lang="en-US" altLang="zh-CN" sz="1400" dirty="0" smtClean="0">
                <a:solidFill>
                  <a:srgbClr val="00B050"/>
                </a:solidFill>
              </a:rPr>
              <a:t>lookback</a:t>
            </a:r>
            <a:r>
              <a:rPr lang="en-US" altLang="zh-CN" sz="1400" dirty="0" smtClean="0"/>
              <a:t>=3600000&amp;</a:t>
            </a:r>
            <a:r>
              <a:rPr lang="en-US" altLang="zh-CN" sz="1400" dirty="0" smtClean="0">
                <a:solidFill>
                  <a:srgbClr val="00B050"/>
                </a:solidFill>
              </a:rPr>
              <a:t>minDuration</a:t>
            </a:r>
            <a:r>
              <a:rPr lang="en-US" altLang="zh-CN" sz="1400" dirty="0" smtClean="0"/>
              <a:t>=100&amp;</a:t>
            </a:r>
            <a:r>
              <a:rPr lang="en-US" altLang="zh-CN" sz="1400" dirty="0" smtClean="0">
                <a:solidFill>
                  <a:srgbClr val="00B050"/>
                </a:solidFill>
              </a:rPr>
              <a:t>serviceName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getorders&amp;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sortOrder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duration-desc&amp;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spanName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get_orders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60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4503" y="627017"/>
            <a:ext cx="225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SASIIndex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8" y="2050869"/>
            <a:ext cx="7580339" cy="39822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4320" y="1332411"/>
            <a:ext cx="647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SASIIndex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SSTable</a:t>
            </a:r>
            <a:r>
              <a:rPr lang="en-US" altLang="zh-CN" dirty="0" smtClean="0"/>
              <a:t> </a:t>
            </a:r>
            <a:r>
              <a:rPr lang="en-US" altLang="zh-CN" dirty="0"/>
              <a:t>Attached Secondary Index</a:t>
            </a:r>
          </a:p>
          <a:p>
            <a:r>
              <a:rPr lang="zh-CN" altLang="en-US" dirty="0" smtClean="0"/>
              <a:t>与</a:t>
            </a:r>
            <a:r>
              <a:rPr lang="en-US" altLang="zh-CN" dirty="0"/>
              <a:t>S</a:t>
            </a:r>
            <a:r>
              <a:rPr lang="en-US" altLang="zh-CN" dirty="0" smtClean="0"/>
              <a:t>econdary Index</a:t>
            </a:r>
            <a:r>
              <a:rPr lang="zh-CN" altLang="en-US" dirty="0" smtClean="0"/>
              <a:t>类似，生命周期与</a:t>
            </a:r>
            <a:r>
              <a:rPr lang="en-US" altLang="zh-CN" dirty="0" err="1" smtClean="0"/>
              <a:t>SSTable</a:t>
            </a:r>
            <a:r>
              <a:rPr lang="zh-CN" altLang="en-US" dirty="0" smtClean="0"/>
              <a:t>同步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665029" y="1332411"/>
            <a:ext cx="3317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m</a:t>
            </a:r>
            <a:r>
              <a:rPr lang="en-US" altLang="zh-CN" sz="2400" dirty="0" smtClean="0"/>
              <a:t>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PREFIX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CONTAINS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SPARSE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err="1"/>
              <a:t>a</a:t>
            </a:r>
            <a:r>
              <a:rPr lang="en-US" altLang="zh-CN" sz="2400" dirty="0" err="1" smtClean="0"/>
              <a:t>naylzers</a:t>
            </a:r>
            <a:endParaRPr lang="en-US" altLang="zh-CN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NonTokenizingAnalyzer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StandardAnalyzer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case_sensitive</a:t>
            </a:r>
            <a:endParaRPr lang="en-US" altLang="zh-CN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</a:t>
            </a:r>
            <a:r>
              <a:rPr lang="en-US" altLang="zh-CN" dirty="0" smtClean="0"/>
              <a:t>rue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false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440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503" y="627017"/>
            <a:ext cx="225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Range Scan Query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976" y="1245260"/>
            <a:ext cx="4669578" cy="54080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5660" y="1351128"/>
            <a:ext cx="586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为什么唯一性越高的字段，相应的二级索引查询效率越差？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023582" y="2361063"/>
            <a:ext cx="48586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为了避免节点太多，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一次性返回给</a:t>
            </a:r>
            <a:r>
              <a:rPr lang="en-US" altLang="zh-CN" dirty="0" smtClean="0"/>
              <a:t>coordinator</a:t>
            </a:r>
            <a:r>
              <a:rPr lang="zh-CN" altLang="en-US" dirty="0" smtClean="0"/>
              <a:t>节点的数据量太大，造成带宽瓶颈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分多次，分别从一些节点查询一些数据回来，如果返回的结果条数已满足要求，则放弃再到后面的节点继续查询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如果唯一性很高的字段，假如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个节点中只有两个节点有某个值，则可能完成这个值 的查找，需要进行几十次的网络请求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对我们这种事后分析型应用场景，貌似可以接受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469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629" y="640080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</a:rPr>
              <a:t>annotation_query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1271350"/>
            <a:ext cx="5172797" cy="3400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713" y="3519675"/>
            <a:ext cx="8516539" cy="316274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512526" y="1423851"/>
            <a:ext cx="62832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用特殊符号░拼接</a:t>
            </a:r>
            <a:r>
              <a:rPr lang="en-US" altLang="zh-CN" dirty="0" smtClean="0"/>
              <a:t>annotations</a:t>
            </a:r>
            <a:r>
              <a:rPr lang="zh-CN" altLang="en-US" dirty="0" smtClean="0"/>
              <a:t>与</a:t>
            </a:r>
            <a:r>
              <a:rPr lang="en-US" altLang="zh-CN" dirty="0" smtClean="0"/>
              <a:t>tags</a:t>
            </a:r>
            <a:r>
              <a:rPr lang="zh-CN" altLang="en-US" dirty="0" smtClean="0"/>
              <a:t>字段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查询的时候直接查询：</a:t>
            </a:r>
            <a:r>
              <a:rPr lang="en-US" altLang="zh-CN" dirty="0"/>
              <a:t> "%░" + </a:t>
            </a:r>
            <a:r>
              <a:rPr lang="en-US" altLang="zh-CN" dirty="0" err="1"/>
              <a:t>annotationKey</a:t>
            </a:r>
            <a:r>
              <a:rPr lang="en-US" altLang="zh-CN" dirty="0"/>
              <a:t> + "░</a:t>
            </a:r>
            <a:r>
              <a:rPr lang="en-US" altLang="zh-CN" dirty="0" smtClean="0"/>
              <a:t>%“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aseline="0" dirty="0" err="1" smtClean="0"/>
              <a:t>SASIIndex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索引，</a:t>
            </a:r>
            <a:r>
              <a:rPr lang="en-US" altLang="zh-CN" baseline="0" dirty="0" smtClean="0"/>
              <a:t>mode=CONTAINS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CassandraUtil.java : </a:t>
            </a:r>
            <a:r>
              <a:rPr lang="en-US" altLang="zh-CN" dirty="0" err="1" smtClean="0"/>
              <a:t>annotationQuery</a:t>
            </a:r>
            <a:r>
              <a:rPr lang="en-US" altLang="zh-CN" dirty="0" smtClean="0"/>
              <a:t>()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13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8364" y="627797"/>
            <a:ext cx="230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表定义分析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2752" y="1201004"/>
            <a:ext cx="62097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</a:t>
            </a:r>
            <a:r>
              <a:rPr lang="en-US" altLang="zh-CN" dirty="0" smtClean="0"/>
              <a:t>ompaction</a:t>
            </a:r>
            <a:r>
              <a:rPr lang="zh-CN" altLang="en-US" dirty="0" smtClean="0"/>
              <a:t>策略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LeveledCompactionStrategy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SizeTieredCompactionStrategy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TimeWindowCompactionStrategy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DateTieredCompactionStrategy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default_time_to_live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数据存活时间，超过这个值的数据，会在</a:t>
            </a:r>
            <a:r>
              <a:rPr lang="en-US" altLang="zh-CN" dirty="0" smtClean="0"/>
              <a:t>compaction</a:t>
            </a:r>
            <a:r>
              <a:rPr lang="zh-CN" altLang="en-US" dirty="0" smtClean="0"/>
              <a:t>过程中被删除掉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gc_grace_seconds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如果一个节点挂掉，再恢复时，会丢失这个值之前时间点的数字修改（删除、更新）操作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修复不一致的数据（如果没有读请求落到该数据时）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read_repair_chance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/>
              <a:t>d</a:t>
            </a:r>
            <a:r>
              <a:rPr lang="en-US" altLang="zh-CN" dirty="0" err="1" smtClean="0"/>
              <a:t>clocal_read_repair_chance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读取数据后，再异步修复脏数据机制。设置为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表示不做修复动作，适合</a:t>
            </a:r>
            <a:r>
              <a:rPr lang="en-US" altLang="zh-CN" dirty="0" smtClean="0"/>
              <a:t>APM</a:t>
            </a:r>
            <a:r>
              <a:rPr lang="zh-CN" altLang="en-US" dirty="0" smtClean="0"/>
              <a:t>场景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2977"/>
            <a:ext cx="5191850" cy="208626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2830" y="3189818"/>
            <a:ext cx="495413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speculative_retry</a:t>
            </a:r>
            <a:endParaRPr lang="en-US" altLang="zh-C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ALWAYS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10ms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99percentile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/>
            <a:r>
              <a:rPr lang="en-US" altLang="zh-CN" sz="1400" dirty="0" err="1"/>
              <a:t>Xpercentile</a:t>
            </a:r>
            <a:r>
              <a:rPr lang="en-US" altLang="zh-CN" sz="1400" dirty="0"/>
              <a:t>: Cassandra constantly tracks each table's typical read latency (in milliseconds). If you set speculative retry to </a:t>
            </a:r>
            <a:r>
              <a:rPr lang="en-US" altLang="zh-CN" sz="1400" dirty="0" err="1"/>
              <a:t>Xpercentile</a:t>
            </a:r>
            <a:r>
              <a:rPr lang="en-US" altLang="zh-CN" sz="1400" dirty="0"/>
              <a:t>, Cassandra sends redundant read requests if the coordinator has not received a response after X percent of the table's typical latency time</a:t>
            </a:r>
            <a:r>
              <a:rPr lang="en-US" altLang="zh-CN" sz="1400" dirty="0" smtClean="0"/>
              <a:t>.</a:t>
            </a:r>
          </a:p>
          <a:p>
            <a:pPr lvl="1"/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durable_writes</a:t>
            </a:r>
            <a:endParaRPr lang="en-US" altLang="zh-CN" dirty="0" smtClean="0"/>
          </a:p>
          <a:p>
            <a:pPr lvl="1"/>
            <a:r>
              <a:rPr lang="zh-CN" altLang="en-US" sz="1400" dirty="0" smtClean="0"/>
              <a:t>设置成</a:t>
            </a:r>
            <a:r>
              <a:rPr lang="en-US" altLang="zh-CN" sz="1400" dirty="0" smtClean="0"/>
              <a:t>false</a:t>
            </a:r>
            <a:r>
              <a:rPr lang="zh-CN" altLang="en-US" sz="1400" dirty="0" smtClean="0"/>
              <a:t>后，不写入</a:t>
            </a:r>
            <a:r>
              <a:rPr lang="en-US" altLang="zh-CN" sz="1400" dirty="0" smtClean="0"/>
              <a:t>commit log</a:t>
            </a:r>
            <a:r>
              <a:rPr lang="zh-CN" altLang="en-US" sz="1400" dirty="0" smtClean="0"/>
              <a:t>，断电可能有数据丢失</a:t>
            </a:r>
            <a:endParaRPr lang="en-US" altLang="zh-CN" sz="1400" dirty="0" smtClean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93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 smtClean="0">
                <a:solidFill>
                  <a:schemeClr val="bg1"/>
                </a:solidFill>
              </a:rPr>
              <a:t>存储模型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6" y="1617258"/>
            <a:ext cx="7973538" cy="31532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1704" y="1162593"/>
            <a:ext cx="351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唯一主键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613956" y="4924695"/>
            <a:ext cx="78690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Row Key: Without Remorse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(name=author, value=Tom Clancy, timestamp=1393102991499000)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(name=year, value=1993, timestamp=1393102991499000)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US" altLang="zh-CN" sz="1600" dirty="0"/>
          </a:p>
          <a:p>
            <a:r>
              <a:rPr lang="en-US" altLang="zh-CN" sz="1600" dirty="0" smtClean="0"/>
              <a:t>Row Key: Patriot Games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(name=author, value=Tom Clancy, timestamp=1391029914991000)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(name=year, value=1989, timestamp=1391029914991000)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531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 smtClean="0">
                <a:solidFill>
                  <a:schemeClr val="bg1"/>
                </a:solidFill>
              </a:rPr>
              <a:t>存储模型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1704" y="1162593"/>
            <a:ext cx="351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联合</a:t>
            </a:r>
            <a:r>
              <a:rPr lang="zh-CN" altLang="en-US" sz="2400" dirty="0" smtClean="0"/>
              <a:t>主键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4" y="1777439"/>
            <a:ext cx="11202963" cy="350568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1704" y="5473148"/>
            <a:ext cx="11202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Row Key: Tom Clancy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(name=1993:Without </a:t>
            </a:r>
            <a:r>
              <a:rPr lang="en-US" altLang="zh-CN" sz="1600" dirty="0" err="1" smtClean="0"/>
              <a:t>Remorse:isbn</a:t>
            </a:r>
            <a:r>
              <a:rPr lang="en-US" altLang="zh-CN" sz="1600" dirty="0" smtClean="0"/>
              <a:t>, value=0-399-13825-0)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(name=1993:Without </a:t>
            </a:r>
            <a:r>
              <a:rPr lang="en-US" altLang="zh-CN" sz="1600" dirty="0" err="1" smtClean="0"/>
              <a:t>Remorse:publisher</a:t>
            </a:r>
            <a:r>
              <a:rPr lang="en-US" altLang="zh-CN" sz="1600" dirty="0" smtClean="0"/>
              <a:t>, value=Putnam)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(name=1987:Patriot </a:t>
            </a:r>
            <a:r>
              <a:rPr lang="en-US" altLang="zh-CN" sz="1600" dirty="0" err="1" smtClean="0"/>
              <a:t>Games:isbn</a:t>
            </a:r>
            <a:r>
              <a:rPr lang="en-US" altLang="zh-CN" sz="1600" dirty="0" smtClean="0"/>
              <a:t>, value=0-399-13241-4)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(name=1987:Patriot </a:t>
            </a:r>
            <a:r>
              <a:rPr lang="en-US" altLang="zh-CN" sz="1600" dirty="0" err="1" smtClean="0"/>
              <a:t>Games:publisher</a:t>
            </a:r>
            <a:r>
              <a:rPr lang="en-US" altLang="zh-CN" sz="1600" dirty="0" smtClean="0"/>
              <a:t>, value=Putnam)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4875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78" y="640080"/>
            <a:ext cx="216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Cassandra </a:t>
            </a:r>
            <a:r>
              <a:rPr lang="zh-CN" altLang="en-US" dirty="0" smtClean="0">
                <a:solidFill>
                  <a:schemeClr val="bg1"/>
                </a:solidFill>
              </a:rPr>
              <a:t>存储模型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1704" y="1162593"/>
            <a:ext cx="351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联合</a:t>
            </a:r>
            <a:r>
              <a:rPr lang="en-US" altLang="zh-CN" sz="2400" dirty="0" smtClean="0"/>
              <a:t>Partition Key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561704" y="4916556"/>
            <a:ext cx="112029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Row Key: Tom Clancy:1993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(name=Without </a:t>
            </a:r>
            <a:r>
              <a:rPr lang="en-US" altLang="zh-CN" sz="1600" dirty="0" err="1" smtClean="0"/>
              <a:t>Remorse:isbn</a:t>
            </a:r>
            <a:r>
              <a:rPr lang="en-US" altLang="zh-CN" sz="1600" dirty="0" smtClean="0"/>
              <a:t>, value=0-399-13825-0)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(name=Without </a:t>
            </a:r>
            <a:r>
              <a:rPr lang="en-US" altLang="zh-CN" sz="1600" dirty="0" err="1" smtClean="0"/>
              <a:t>Remorse:publisher</a:t>
            </a:r>
            <a:r>
              <a:rPr lang="en-US" altLang="zh-CN" sz="1600" dirty="0" smtClean="0"/>
              <a:t>, value=Putnam)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endParaRPr lang="en-US" altLang="zh-CN" sz="1600" dirty="0"/>
          </a:p>
          <a:p>
            <a:r>
              <a:rPr lang="en-US" altLang="zh-CN" sz="1600" dirty="0" smtClean="0"/>
              <a:t>Row Key: Tom Clancy:1987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(name=Patriot </a:t>
            </a:r>
            <a:r>
              <a:rPr lang="en-US" altLang="zh-CN" sz="1600" dirty="0" err="1" smtClean="0"/>
              <a:t>Games:isbn</a:t>
            </a:r>
            <a:r>
              <a:rPr lang="en-US" altLang="zh-CN" sz="1600" dirty="0" smtClean="0"/>
              <a:t>, value=0-399-13241-4)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altLang="zh-CN" sz="1600" dirty="0" smtClean="0"/>
              <a:t>(name=Patriot </a:t>
            </a:r>
            <a:r>
              <a:rPr lang="en-US" altLang="zh-CN" sz="1600" dirty="0" err="1" smtClean="0"/>
              <a:t>Games:publisher</a:t>
            </a:r>
            <a:r>
              <a:rPr lang="en-US" altLang="zh-CN" sz="1600" dirty="0" smtClean="0"/>
              <a:t>, value=Putnam)</a:t>
            </a:r>
            <a:endParaRPr lang="zh-CN" altLang="en-US" sz="1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30" y="1759936"/>
            <a:ext cx="11193437" cy="296268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752522" y="4916556"/>
            <a:ext cx="4012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更复杂的索引情况：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Maps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63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1561</Words>
  <Application>Microsoft Office PowerPoint</Application>
  <PresentationFormat>宽屏</PresentationFormat>
  <Paragraphs>290</Paragraphs>
  <Slides>14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Symbol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kyle</dc:creator>
  <cp:lastModifiedBy>kyle</cp:lastModifiedBy>
  <cp:revision>221</cp:revision>
  <dcterms:created xsi:type="dcterms:W3CDTF">2018-06-27T02:01:12Z</dcterms:created>
  <dcterms:modified xsi:type="dcterms:W3CDTF">2018-09-11T09:25:08Z</dcterms:modified>
</cp:coreProperties>
</file>